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7" r:id="rId3"/>
    <p:sldId id="258" r:id="rId5"/>
    <p:sldId id="259" r:id="rId6"/>
    <p:sldId id="299" r:id="rId7"/>
    <p:sldId id="298" r:id="rId8"/>
    <p:sldId id="261" r:id="rId9"/>
    <p:sldId id="297" r:id="rId10"/>
    <p:sldId id="310" r:id="rId11"/>
    <p:sldId id="300" r:id="rId12"/>
    <p:sldId id="308" r:id="rId13"/>
    <p:sldId id="309" r:id="rId14"/>
    <p:sldId id="301" r:id="rId15"/>
    <p:sldId id="302" r:id="rId16"/>
    <p:sldId id="303" r:id="rId17"/>
    <p:sldId id="306" r:id="rId18"/>
    <p:sldId id="311" r:id="rId19"/>
    <p:sldId id="307" r:id="rId20"/>
    <p:sldId id="312" r:id="rId21"/>
    <p:sldId id="313" r:id="rId22"/>
    <p:sldId id="314" r:id="rId23"/>
    <p:sldId id="260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soft" initials="k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餐业行业是典型的以销定产，也就是客人点菜后，厨房才加</a:t>
            </a:r>
            <a:r>
              <a:rPr lang="zh-CN" altLang="en-US"/>
              <a:t>工。前端业务</a:t>
            </a:r>
            <a:r>
              <a:rPr lang="zh-CN" altLang="en-US"/>
              <a:t>流程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后业务</a:t>
            </a:r>
            <a:r>
              <a:rPr lang="zh-CN" altLang="en-US"/>
              <a:t>流程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计划</a:t>
            </a:r>
            <a:r>
              <a:rPr lang="zh-CN" altLang="en-US"/>
              <a:t>体现：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做为</a:t>
            </a:r>
            <a:r>
              <a:rPr lang="en-US" altLang="zh-CN"/>
              <a:t>IT</a:t>
            </a:r>
            <a:r>
              <a:rPr lang="zh-CN" altLang="en-US"/>
              <a:t>工科的人来说，学习财务那是相应简单的，主要是把这把这概念、规则记住后，再熟悉运用就</a:t>
            </a:r>
            <a:r>
              <a:rPr lang="en-US" altLang="zh-CN"/>
              <a:t>OK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做为</a:t>
            </a:r>
            <a:r>
              <a:rPr lang="en-US" altLang="zh-CN"/>
              <a:t>IT</a:t>
            </a:r>
            <a:r>
              <a:rPr lang="zh-CN" altLang="en-US"/>
              <a:t>工科的人来说，学习财务那是相应简单的，主要是把这把这概念、规则记住后，再熟悉运用就</a:t>
            </a:r>
            <a:r>
              <a:rPr lang="en-US" altLang="zh-CN"/>
              <a:t>OK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企业经营首先要立目标，我们学习</a:t>
            </a:r>
            <a:r>
              <a:rPr lang="en-US" altLang="zh-CN"/>
              <a:t>ERP</a:t>
            </a:r>
            <a:r>
              <a:rPr lang="zh-CN" altLang="en-US"/>
              <a:t>也要立个</a:t>
            </a:r>
            <a:r>
              <a:rPr lang="zh-CN" altLang="en-US"/>
              <a:t>目标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企业经营首先要立目标，我们学习</a:t>
            </a:r>
            <a:r>
              <a:rPr lang="en-US" altLang="zh-CN"/>
              <a:t>ERP</a:t>
            </a:r>
            <a:r>
              <a:rPr lang="zh-CN" altLang="en-US"/>
              <a:t>也要立个目标，那今天的交流内容就是小目标、中目标、大</a:t>
            </a:r>
            <a:r>
              <a:rPr lang="zh-CN" altLang="en-US"/>
              <a:t>目标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避免发财</a:t>
            </a:r>
            <a:r>
              <a:rPr lang="zh-CN" altLang="en-US"/>
              <a:t>梦！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fontAlgn="auto">
              <a:lnSpc>
                <a:spcPct val="150000"/>
              </a:lnSpc>
              <a:buNone/>
            </a:pPr>
            <a:r>
              <a:rPr lang="zh-CN" altLang="en-US">
                <a:uFillTx/>
                <a:latin typeface="仿宋" charset="0"/>
                <a:ea typeface="仿宋" charset="0"/>
                <a:cs typeface="仿宋" charset="0"/>
                <a:sym typeface="+mn-ea"/>
              </a:rPr>
              <a:t>这是我大学时，《价值工程》的老师在课堂上给我们讲的一个故事，是不是真实有这么回事，我无从考证，在这里分享给大家，做为今天交流的一个开始：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fontAlgn="auto">
              <a:lnSpc>
                <a:spcPct val="150000"/>
              </a:lnSpc>
              <a:buNone/>
            </a:pPr>
            <a:r>
              <a:rPr lang="en-US" altLang="zh-CN"/>
              <a:t>ERP</a:t>
            </a:r>
            <a:r>
              <a:rPr lang="zh-CN" altLang="en-US"/>
              <a:t>是企业资源管理，我们建立了目标</a:t>
            </a:r>
            <a:r>
              <a:rPr lang="zh-CN" altLang="en-US"/>
              <a:t>后，学生的资源是什么</a:t>
            </a:r>
            <a:r>
              <a:rPr lang="zh-CN" altLang="en-US"/>
              <a:t>呢：</a:t>
            </a:r>
            <a:endParaRPr lang="zh-CN" altLang="en-US"/>
          </a:p>
          <a:p>
            <a:pPr fontAlgn="auto">
              <a:lnSpc>
                <a:spcPct val="150000"/>
              </a:lnSpc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中目标是指赚取更多的钱，来支付高昂的学费，听说新加坡一学校的教育项目是</a:t>
            </a:r>
            <a:r>
              <a:rPr lang="en-US" altLang="zh-CN"/>
              <a:t>32</a:t>
            </a:r>
            <a:r>
              <a:rPr lang="zh-CN" altLang="en-US"/>
              <a:t>万，对于一般家庭来说，供完了大学，再供研究生，确实负担较重，即使对于家庭条件相对较好的学生来说，靠自己的能力，实现了自我成长，那也件非常自豪的</a:t>
            </a:r>
            <a:r>
              <a:rPr lang="zh-CN" altLang="en-US"/>
              <a:t>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先拿大家熟悉的一个行业来</a:t>
            </a:r>
            <a:r>
              <a:rPr lang="zh-CN" altLang="en-US"/>
              <a:t>分析，餐饮业的</a:t>
            </a:r>
            <a:r>
              <a:rPr lang="en-US" altLang="zh-CN"/>
              <a:t>ERP:</a:t>
            </a:r>
            <a:r>
              <a:rPr lang="zh-CN" altLang="en-US"/>
              <a:t>资源有员工、营业门店、流动资金等，做好计划，把这些资源有效利用起来，如销售计划预估不周，客人多了，不够卖的，客人少了，多余的新鲜食材会浪费，成本大，亏</a:t>
            </a:r>
            <a:r>
              <a:rPr lang="zh-CN" altLang="en-US"/>
              <a:t>钱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4.png"/><Relationship Id="rId6" Type="http://schemas.openxmlformats.org/officeDocument/2006/relationships/tags" Target="../tags/tag73.xml"/><Relationship Id="rId5" Type="http://schemas.openxmlformats.org/officeDocument/2006/relationships/image" Target="../media/image3.png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2.png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1.png"/><Relationship Id="rId2" Type="http://schemas.openxmlformats.org/officeDocument/2006/relationships/tags" Target="../tags/tag7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4.png"/><Relationship Id="rId6" Type="http://schemas.openxmlformats.org/officeDocument/2006/relationships/tags" Target="../tags/tag90.xml"/><Relationship Id="rId5" Type="http://schemas.openxmlformats.org/officeDocument/2006/relationships/image" Target="../media/image3.png"/><Relationship Id="rId4" Type="http://schemas.openxmlformats.org/officeDocument/2006/relationships/tags" Target="../tags/tag89.xml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image" Target="../media/image4.png"/><Relationship Id="rId6" Type="http://schemas.openxmlformats.org/officeDocument/2006/relationships/tags" Target="../tags/tag97.xml"/><Relationship Id="rId5" Type="http://schemas.openxmlformats.org/officeDocument/2006/relationships/image" Target="../media/image3.png"/><Relationship Id="rId4" Type="http://schemas.openxmlformats.org/officeDocument/2006/relationships/tags" Target="../tags/tag96.xml"/><Relationship Id="rId3" Type="http://schemas.openxmlformats.org/officeDocument/2006/relationships/image" Target="../media/image1.png"/><Relationship Id="rId2" Type="http://schemas.openxmlformats.org/officeDocument/2006/relationships/tags" Target="../tags/tag95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image" Target="../media/image4.png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image" Target="../media/image1.png"/><Relationship Id="rId2" Type="http://schemas.openxmlformats.org/officeDocument/2006/relationships/tags" Target="../tags/tag104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image" Target="../media/image4.png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1.png"/><Relationship Id="rId2" Type="http://schemas.openxmlformats.org/officeDocument/2006/relationships/tags" Target="../tags/tag113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image" Target="../media/image3.png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image" Target="../media/image1.png"/><Relationship Id="rId2" Type="http://schemas.openxmlformats.org/officeDocument/2006/relationships/tags" Target="../tags/tag122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image" Target="../media/image4.png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image" Target="../media/image1.png"/><Relationship Id="rId2" Type="http://schemas.openxmlformats.org/officeDocument/2006/relationships/tags" Target="../tags/tag131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image" Target="../media/image4.png"/><Relationship Id="rId7" Type="http://schemas.openxmlformats.org/officeDocument/2006/relationships/tags" Target="../tags/tag145.xml"/><Relationship Id="rId6" Type="http://schemas.openxmlformats.org/officeDocument/2006/relationships/image" Target="../media/image3.png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image" Target="../media/image1.png"/><Relationship Id="rId2" Type="http://schemas.openxmlformats.org/officeDocument/2006/relationships/tags" Target="../tags/tag142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../media/image4.png"/><Relationship Id="rId6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3" Type="http://schemas.openxmlformats.org/officeDocument/2006/relationships/image" Target="../media/image5.png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../media/image7.png"/><Relationship Id="rId6" Type="http://schemas.openxmlformats.org/officeDocument/2006/relationships/tags" Target="../tags/tag20.xml"/><Relationship Id="rId5" Type="http://schemas.openxmlformats.org/officeDocument/2006/relationships/image" Target="../media/image6.png"/><Relationship Id="rId4" Type="http://schemas.openxmlformats.org/officeDocument/2006/relationships/tags" Target="../tags/tag19.xml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../media/image4.png"/><Relationship Id="rId6" Type="http://schemas.openxmlformats.org/officeDocument/2006/relationships/tags" Target="../tags/tag26.xml"/><Relationship Id="rId5" Type="http://schemas.openxmlformats.org/officeDocument/2006/relationships/image" Target="../media/image3.png"/><Relationship Id="rId4" Type="http://schemas.openxmlformats.org/officeDocument/2006/relationships/tags" Target="../tags/tag25.xml"/><Relationship Id="rId3" Type="http://schemas.openxmlformats.org/officeDocument/2006/relationships/image" Target="../media/image1.png"/><Relationship Id="rId2" Type="http://schemas.openxmlformats.org/officeDocument/2006/relationships/tags" Target="../tags/tag24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image" Target="../media/image4.png"/><Relationship Id="rId6" Type="http://schemas.openxmlformats.org/officeDocument/2006/relationships/tags" Target="../tags/tag35.xml"/><Relationship Id="rId5" Type="http://schemas.openxmlformats.org/officeDocument/2006/relationships/image" Target="../media/image3.png"/><Relationship Id="rId4" Type="http://schemas.openxmlformats.org/officeDocument/2006/relationships/tags" Target="../tags/tag34.xml"/><Relationship Id="rId3" Type="http://schemas.openxmlformats.org/officeDocument/2006/relationships/image" Target="../media/image1.png"/><Relationship Id="rId2" Type="http://schemas.openxmlformats.org/officeDocument/2006/relationships/tags" Target="../tags/tag33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image" Target="../media/image9.png"/><Relationship Id="rId6" Type="http://schemas.openxmlformats.org/officeDocument/2006/relationships/tags" Target="../tags/tag46.xml"/><Relationship Id="rId5" Type="http://schemas.openxmlformats.org/officeDocument/2006/relationships/image" Target="../media/image8.png"/><Relationship Id="rId4" Type="http://schemas.openxmlformats.org/officeDocument/2006/relationships/tags" Target="../tags/tag45.xml"/><Relationship Id="rId3" Type="http://schemas.openxmlformats.org/officeDocument/2006/relationships/image" Target="../media/image1.png"/><Relationship Id="rId2" Type="http://schemas.openxmlformats.org/officeDocument/2006/relationships/tags" Target="../tags/tag44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image" Target="../media/image4.png"/><Relationship Id="rId6" Type="http://schemas.openxmlformats.org/officeDocument/2006/relationships/tags" Target="../tags/tag56.xml"/><Relationship Id="rId5" Type="http://schemas.openxmlformats.org/officeDocument/2006/relationships/image" Target="../media/image3.png"/><Relationship Id="rId4" Type="http://schemas.openxmlformats.org/officeDocument/2006/relationships/tags" Target="../tags/tag55.xml"/><Relationship Id="rId3" Type="http://schemas.openxmlformats.org/officeDocument/2006/relationships/image" Target="../media/image1.png"/><Relationship Id="rId2" Type="http://schemas.openxmlformats.org/officeDocument/2006/relationships/tags" Target="../tags/tag54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../media/image4.png"/><Relationship Id="rId6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18"/>
            <a:ext cx="12191930" cy="6857683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3" name="图片 2" descr="kuang"/>
          <p:cNvPicPr/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35"/>
            <a:ext cx="1728000" cy="1522165"/>
          </a:xfrm>
          <a:prstGeom prst="rect">
            <a:avLst/>
          </a:prstGeom>
        </p:spPr>
      </p:pic>
      <p:pic>
        <p:nvPicPr>
          <p:cNvPr id="10" name="图片 9" descr="kuang"/>
          <p:cNvPicPr/>
          <p:nvPr>
            <p:custDataLst>
              <p:tags r:id="rId5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891294"/>
            <a:ext cx="893160" cy="966071"/>
          </a:xfrm>
          <a:prstGeom prst="rect">
            <a:avLst/>
          </a:prstGeom>
        </p:spPr>
      </p:pic>
      <p:pic>
        <p:nvPicPr>
          <p:cNvPr id="4" name="图片 3" descr="VCG211248766581-01"/>
          <p:cNvPicPr/>
          <p:nvPr>
            <p:custDataLst>
              <p:tags r:id="rId6"/>
            </p:custDataLst>
          </p:nvPr>
        </p:nvPicPr>
        <p:blipFill>
          <a:blip r:embed="rId7"/>
          <a:srcRect l="55343" t="3654" b="160"/>
          <a:stretch>
            <a:fillRect/>
          </a:stretch>
        </p:blipFill>
        <p:spPr>
          <a:xfrm>
            <a:off x="6537201" y="635"/>
            <a:ext cx="5654786" cy="685736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1" hasCustomPrompt="1"/>
            <p:custDataLst>
              <p:tags r:id="rId11"/>
            </p:custDataLst>
          </p:nvPr>
        </p:nvSpPr>
        <p:spPr>
          <a:xfrm>
            <a:off x="342265" y="2284260"/>
            <a:ext cx="6696697" cy="2122805"/>
          </a:xfrm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0" i="0" u="none" strike="noStrike" kern="1200" cap="none" spc="55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5" name="文本占位符 2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408305" y="4530892"/>
            <a:ext cx="6630657" cy="623873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图片 8" descr="4-01-01"/>
          <p:cNvPicPr/>
          <p:nvPr>
            <p:custDataLst>
              <p:tags r:id="rId4"/>
            </p:custDataLst>
          </p:nvPr>
        </p:nvPicPr>
        <p:blipFill>
          <a:blip r:embed="rId5"/>
          <a:srcRect l="1704" t="2301" r="80039" b="68609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6" name="图片 5" descr="4-01"/>
          <p:cNvPicPr/>
          <p:nvPr>
            <p:custDataLst>
              <p:tags r:id="rId6"/>
            </p:custDataLst>
          </p:nvPr>
        </p:nvPicPr>
        <p:blipFill>
          <a:blip r:embed="rId7"/>
          <a:srcRect l="1776" t="60430" r="73449" b="312"/>
          <a:stretch>
            <a:fillRect/>
          </a:stretch>
        </p:blipFill>
        <p:spPr>
          <a:xfrm flipH="1">
            <a:off x="9979905" y="4862866"/>
            <a:ext cx="2214635" cy="199512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18"/>
            <a:ext cx="12191930" cy="6857683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7" name="图片 6" descr="kuang"/>
          <p:cNvPicPr/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35"/>
            <a:ext cx="1728000" cy="1522165"/>
          </a:xfrm>
          <a:prstGeom prst="rect">
            <a:avLst/>
          </a:prstGeom>
        </p:spPr>
      </p:pic>
      <p:pic>
        <p:nvPicPr>
          <p:cNvPr id="6" name="图片 5" descr="kuang"/>
          <p:cNvPicPr/>
          <p:nvPr>
            <p:custDataLst>
              <p:tags r:id="rId5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891294"/>
            <a:ext cx="893160" cy="966071"/>
          </a:xfrm>
          <a:prstGeom prst="rect">
            <a:avLst/>
          </a:prstGeom>
        </p:spPr>
      </p:pic>
      <p:pic>
        <p:nvPicPr>
          <p:cNvPr id="2" name="图片 1" descr="VCG211248766581-01"/>
          <p:cNvPicPr/>
          <p:nvPr>
            <p:custDataLst>
              <p:tags r:id="rId6"/>
            </p:custDataLst>
          </p:nvPr>
        </p:nvPicPr>
        <p:blipFill>
          <a:blip r:embed="rId7"/>
          <a:srcRect l="55343" t="3654" b="160"/>
          <a:stretch>
            <a:fillRect/>
          </a:stretch>
        </p:blipFill>
        <p:spPr>
          <a:xfrm>
            <a:off x="6537201" y="635"/>
            <a:ext cx="5654786" cy="685736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1"/>
          <p:cNvSpPr/>
          <p:nvPr>
            <p:ph type="title" idx="1" hasCustomPrompt="1"/>
            <p:custDataLst>
              <p:tags r:id="rId11"/>
            </p:custDataLst>
          </p:nvPr>
        </p:nvSpPr>
        <p:spPr>
          <a:xfrm>
            <a:off x="342265" y="2987958"/>
            <a:ext cx="6696697" cy="1106805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000" b="0" i="0" u="none" strike="noStrike" kern="1200" cap="none" spc="3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中楷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2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342265" y="4121433"/>
            <a:ext cx="6330302" cy="1431008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汉仪中简黑简" panose="00020600040101010101" charset="-122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1" name="文本占位符 3"/>
          <p:cNvSpPr/>
          <p:nvPr>
            <p:ph type="body" idx="3" hasCustomPrompt="1"/>
            <p:custDataLst>
              <p:tags r:id="rId13"/>
            </p:custDataLst>
          </p:nvPr>
        </p:nvSpPr>
        <p:spPr>
          <a:xfrm>
            <a:off x="342265" y="1886584"/>
            <a:ext cx="3683622" cy="1074704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400" b="0" i="0" u="none" strike="noStrike" kern="1200" cap="none" spc="300" normalizeH="0" baseline="0" noProof="1" dirty="0" err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图片 8" descr="4-01-01"/>
          <p:cNvPicPr/>
          <p:nvPr>
            <p:custDataLst>
              <p:tags r:id="rId4"/>
            </p:custDataLst>
          </p:nvPr>
        </p:nvPicPr>
        <p:blipFill>
          <a:blip r:embed="rId5"/>
          <a:srcRect l="1704" t="2301" r="80039" b="68609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6" name="图片 5" descr="4-01"/>
          <p:cNvPicPr/>
          <p:nvPr>
            <p:custDataLst>
              <p:tags r:id="rId6"/>
            </p:custDataLst>
          </p:nvPr>
        </p:nvPicPr>
        <p:blipFill>
          <a:blip r:embed="rId7"/>
          <a:srcRect l="1776" t="60430" r="73449" b="312"/>
          <a:stretch>
            <a:fillRect/>
          </a:stretch>
        </p:blipFill>
        <p:spPr>
          <a:xfrm flipH="1">
            <a:off x="9979905" y="4862866"/>
            <a:ext cx="2214635" cy="19951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图片 8" descr="4-01-01"/>
          <p:cNvPicPr/>
          <p:nvPr>
            <p:custDataLst>
              <p:tags r:id="rId4"/>
            </p:custDataLst>
          </p:nvPr>
        </p:nvPicPr>
        <p:blipFill>
          <a:blip r:embed="rId5"/>
          <a:srcRect l="1704" t="2301" r="80039" b="68609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8" name="图片 7" descr="4-01"/>
          <p:cNvPicPr/>
          <p:nvPr>
            <p:custDataLst>
              <p:tags r:id="rId6"/>
            </p:custDataLst>
          </p:nvPr>
        </p:nvPicPr>
        <p:blipFill>
          <a:blip r:embed="rId7"/>
          <a:srcRect l="1776" t="60430" r="73449" b="312"/>
          <a:stretch>
            <a:fillRect/>
          </a:stretch>
        </p:blipFill>
        <p:spPr>
          <a:xfrm flipH="1">
            <a:off x="9979905" y="4862866"/>
            <a:ext cx="2214635" cy="199512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4-01"/>
          <p:cNvPicPr/>
          <p:nvPr>
            <p:custDataLst>
              <p:tags r:id="rId5"/>
            </p:custDataLst>
          </p:nvPr>
        </p:nvPicPr>
        <p:blipFill>
          <a:blip r:embed="rId6"/>
          <a:srcRect l="1776" t="60430" r="73449" b="312"/>
          <a:stretch>
            <a:fillRect/>
          </a:stretch>
        </p:blipFill>
        <p:spPr>
          <a:xfrm flipH="1">
            <a:off x="10322230" y="5171276"/>
            <a:ext cx="1872297" cy="16867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4-01"/>
          <p:cNvPicPr/>
          <p:nvPr>
            <p:custDataLst>
              <p:tags r:id="rId5"/>
            </p:custDataLst>
          </p:nvPr>
        </p:nvPicPr>
        <p:blipFill>
          <a:blip r:embed="rId6"/>
          <a:srcRect l="1776" t="60430" r="73449" b="312"/>
          <a:stretch>
            <a:fillRect/>
          </a:stretch>
        </p:blipFill>
        <p:spPr>
          <a:xfrm flipH="1">
            <a:off x="10616922" y="5436762"/>
            <a:ext cx="1577605" cy="14212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4-01-01"/>
          <p:cNvPicPr/>
          <p:nvPr>
            <p:custDataLst>
              <p:tags r:id="rId5"/>
            </p:custDataLst>
          </p:nvPr>
        </p:nvPicPr>
        <p:blipFill>
          <a:blip r:embed="rId6"/>
          <a:srcRect l="1704" t="2301" r="80039" b="68609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4-01"/>
          <p:cNvPicPr/>
          <p:nvPr>
            <p:custDataLst>
              <p:tags r:id="rId5"/>
            </p:custDataLst>
          </p:nvPr>
        </p:nvPicPr>
        <p:blipFill>
          <a:blip r:embed="rId6"/>
          <a:srcRect l="1776" t="60430" r="73449" b="312"/>
          <a:stretch>
            <a:fillRect/>
          </a:stretch>
        </p:blipFill>
        <p:spPr>
          <a:xfrm flipH="1">
            <a:off x="10494981" y="5326897"/>
            <a:ext cx="1699559" cy="15310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9" name="图片 8" descr="4-01-01"/>
          <p:cNvPicPr/>
          <p:nvPr>
            <p:custDataLst>
              <p:tags r:id="rId5"/>
            </p:custDataLst>
          </p:nvPr>
        </p:nvPicPr>
        <p:blipFill>
          <a:blip r:embed="rId6"/>
          <a:srcRect l="1704" t="2301" r="80039" b="68609"/>
          <a:stretch>
            <a:fillRect/>
          </a:stretch>
        </p:blipFill>
        <p:spPr>
          <a:xfrm>
            <a:off x="2541" y="0"/>
            <a:ext cx="1579710" cy="1443376"/>
          </a:xfrm>
          <a:prstGeom prst="rect">
            <a:avLst/>
          </a:prstGeom>
        </p:spPr>
      </p:pic>
      <p:pic>
        <p:nvPicPr>
          <p:cNvPr id="6" name="图片 5" descr="4-01"/>
          <p:cNvPicPr/>
          <p:nvPr>
            <p:custDataLst>
              <p:tags r:id="rId7"/>
            </p:custDataLst>
          </p:nvPr>
        </p:nvPicPr>
        <p:blipFill>
          <a:blip r:embed="rId8"/>
          <a:srcRect l="1776" t="60430" r="73449" b="312"/>
          <a:stretch>
            <a:fillRect/>
          </a:stretch>
        </p:blipFill>
        <p:spPr>
          <a:xfrm flipH="1">
            <a:off x="10535627" y="5363518"/>
            <a:ext cx="1658912" cy="14944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图片 8" descr="4-01-01"/>
          <p:cNvPicPr/>
          <p:nvPr userDrawn="1">
            <p:custDataLst>
              <p:tags r:id="rId4"/>
            </p:custDataLst>
          </p:nvPr>
        </p:nvPicPr>
        <p:blipFill>
          <a:blip r:embed="rId5"/>
          <a:srcRect l="1704" t="2301" r="80039" b="68609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4-01"/>
          <p:cNvPicPr/>
          <p:nvPr userDrawn="1">
            <p:custDataLst>
              <p:tags r:id="rId6"/>
            </p:custDataLst>
          </p:nvPr>
        </p:nvPicPr>
        <p:blipFill>
          <a:blip r:embed="rId7"/>
          <a:srcRect l="1776" t="60430" r="73449" b="312"/>
          <a:stretch>
            <a:fillRect/>
          </a:stretch>
        </p:blipFill>
        <p:spPr>
          <a:xfrm flipH="1">
            <a:off x="9979905" y="4862866"/>
            <a:ext cx="2214635" cy="19951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logo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79660" y="215265"/>
            <a:ext cx="2050415" cy="6216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9" y="497"/>
            <a:ext cx="12191930" cy="685732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3" name="图片 2" descr="4-01-01-01"/>
          <p:cNvPicPr/>
          <p:nvPr>
            <p:custDataLst>
              <p:tags r:id="rId4"/>
            </p:custDataLst>
          </p:nvPr>
        </p:nvPicPr>
        <p:blipFill>
          <a:blip r:embed="rId5"/>
          <a:srcRect t="34378" r="65429"/>
          <a:stretch>
            <a:fillRect/>
          </a:stretch>
        </p:blipFill>
        <p:spPr>
          <a:xfrm>
            <a:off x="159" y="2349419"/>
            <a:ext cx="4217520" cy="4508264"/>
          </a:xfrm>
          <a:prstGeom prst="rect">
            <a:avLst/>
          </a:prstGeom>
        </p:spPr>
      </p:pic>
      <p:pic>
        <p:nvPicPr>
          <p:cNvPr id="2" name="图片 1" descr="4-01-01-01-01"/>
          <p:cNvPicPr/>
          <p:nvPr>
            <p:custDataLst>
              <p:tags r:id="rId6"/>
            </p:custDataLst>
          </p:nvPr>
        </p:nvPicPr>
        <p:blipFill>
          <a:blip r:embed="rId7"/>
          <a:srcRect l="77583" b="43356"/>
          <a:stretch>
            <a:fillRect/>
          </a:stretch>
        </p:blipFill>
        <p:spPr>
          <a:xfrm>
            <a:off x="10371511" y="318"/>
            <a:ext cx="1821282" cy="25193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图片 8" descr="4-01-01"/>
          <p:cNvPicPr/>
          <p:nvPr>
            <p:custDataLst>
              <p:tags r:id="rId4"/>
            </p:custDataLst>
          </p:nvPr>
        </p:nvPicPr>
        <p:blipFill>
          <a:blip r:embed="rId5"/>
          <a:srcRect l="1704" t="2301" r="80039" b="68609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8" name="图片 7" descr="4-01"/>
          <p:cNvPicPr/>
          <p:nvPr>
            <p:custDataLst>
              <p:tags r:id="rId6"/>
            </p:custDataLst>
          </p:nvPr>
        </p:nvPicPr>
        <p:blipFill>
          <a:blip r:embed="rId7"/>
          <a:srcRect l="1776" t="60430" r="73449" b="312"/>
          <a:stretch>
            <a:fillRect/>
          </a:stretch>
        </p:blipFill>
        <p:spPr>
          <a:xfrm flipH="1">
            <a:off x="9979905" y="4862866"/>
            <a:ext cx="2214635" cy="19951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1" name="图片 10" descr="4-01-01"/>
          <p:cNvPicPr/>
          <p:nvPr>
            <p:custDataLst>
              <p:tags r:id="rId4"/>
            </p:custDataLst>
          </p:nvPr>
        </p:nvPicPr>
        <p:blipFill>
          <a:blip r:embed="rId5"/>
          <a:srcRect l="1704" t="2301" r="80039" b="68609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10" name="图片 9" descr="4-01"/>
          <p:cNvPicPr/>
          <p:nvPr>
            <p:custDataLst>
              <p:tags r:id="rId6"/>
            </p:custDataLst>
          </p:nvPr>
        </p:nvPicPr>
        <p:blipFill>
          <a:blip r:embed="rId7"/>
          <a:srcRect l="1776" t="60430" r="73449" b="312"/>
          <a:stretch>
            <a:fillRect/>
          </a:stretch>
        </p:blipFill>
        <p:spPr>
          <a:xfrm flipH="1">
            <a:off x="9979905" y="4862866"/>
            <a:ext cx="2214635" cy="19951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-317"/>
            <a:ext cx="12191930" cy="6857683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6" name="图片 5" descr="3-01"/>
          <p:cNvPicPr/>
          <p:nvPr>
            <p:custDataLst>
              <p:tags r:id="rId4"/>
            </p:custDataLst>
          </p:nvPr>
        </p:nvPicPr>
        <p:blipFill>
          <a:blip r:embed="rId5"/>
          <a:srcRect l="18708" t="25468" r="30843" b="2109"/>
          <a:stretch>
            <a:fillRect/>
          </a:stretch>
        </p:blipFill>
        <p:spPr>
          <a:xfrm>
            <a:off x="5190635" y="69"/>
            <a:ext cx="7000730" cy="5601832"/>
          </a:xfrm>
          <a:prstGeom prst="rect">
            <a:avLst/>
          </a:prstGeom>
        </p:spPr>
      </p:pic>
      <p:pic>
        <p:nvPicPr>
          <p:cNvPr id="34" name="图片 33" descr="3-01-01"/>
          <p:cNvPicPr/>
          <p:nvPr>
            <p:custDataLst>
              <p:tags r:id="rId6"/>
            </p:custDataLst>
          </p:nvPr>
        </p:nvPicPr>
        <p:blipFill>
          <a:blip r:embed="rId7"/>
          <a:srcRect l="54487" t="16564" r="7456" b="21824"/>
          <a:stretch>
            <a:fillRect/>
          </a:stretch>
        </p:blipFill>
        <p:spPr>
          <a:xfrm>
            <a:off x="6389755" y="1521215"/>
            <a:ext cx="5110717" cy="48366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图片 8" descr="4-01-01"/>
          <p:cNvPicPr/>
          <p:nvPr>
            <p:custDataLst>
              <p:tags r:id="rId4"/>
            </p:custDataLst>
          </p:nvPr>
        </p:nvPicPr>
        <p:blipFill>
          <a:blip r:embed="rId5"/>
          <a:srcRect l="1704" t="2301" r="80039" b="68609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8" name="图片 7" descr="4-01"/>
          <p:cNvPicPr/>
          <p:nvPr>
            <p:custDataLst>
              <p:tags r:id="rId6"/>
            </p:custDataLst>
          </p:nvPr>
        </p:nvPicPr>
        <p:blipFill>
          <a:blip r:embed="rId7"/>
          <a:srcRect l="1776" t="60430" r="73449" b="312"/>
          <a:stretch>
            <a:fillRect/>
          </a:stretch>
        </p:blipFill>
        <p:spPr>
          <a:xfrm flipH="1">
            <a:off x="9979905" y="4862866"/>
            <a:ext cx="2214635" cy="19951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50165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9" name="图片 8" descr="4-01-01"/>
          <p:cNvPicPr/>
          <p:nvPr>
            <p:custDataLst>
              <p:tags r:id="rId4"/>
            </p:custDataLst>
          </p:nvPr>
        </p:nvPicPr>
        <p:blipFill>
          <a:blip r:embed="rId5"/>
          <a:srcRect l="1704" t="2301" r="80039" b="68609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4-01"/>
          <p:cNvPicPr/>
          <p:nvPr>
            <p:custDataLst>
              <p:tags r:id="rId6"/>
            </p:custDataLst>
          </p:nvPr>
        </p:nvPicPr>
        <p:blipFill>
          <a:blip r:embed="rId7"/>
          <a:srcRect l="1776" t="60430" r="73449" b="312"/>
          <a:stretch>
            <a:fillRect/>
          </a:stretch>
        </p:blipFill>
        <p:spPr>
          <a:xfrm flipH="1">
            <a:off x="9979905" y="4862866"/>
            <a:ext cx="2214635" cy="199512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楷体简" panose="0201060000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楷体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6.xml"/><Relationship Id="rId23" Type="http://schemas.openxmlformats.org/officeDocument/2006/relationships/tags" Target="../tags/tag155.xml"/><Relationship Id="rId22" Type="http://schemas.openxmlformats.org/officeDocument/2006/relationships/tags" Target="../tags/tag154.xml"/><Relationship Id="rId21" Type="http://schemas.openxmlformats.org/officeDocument/2006/relationships/tags" Target="../tags/tag153.xml"/><Relationship Id="rId20" Type="http://schemas.openxmlformats.org/officeDocument/2006/relationships/tags" Target="../tags/tag15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楷体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楷体简" panose="0201060000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楷体简" panose="0201060000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楷体简" panose="0201060000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楷体简" panose="0201060000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楷体简" panose="0201060000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楷体简" panose="0201060000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4.svg"/><Relationship Id="rId7" Type="http://schemas.openxmlformats.org/officeDocument/2006/relationships/image" Target="../media/image25.png"/><Relationship Id="rId6" Type="http://schemas.openxmlformats.org/officeDocument/2006/relationships/image" Target="../media/image3.svg"/><Relationship Id="rId5" Type="http://schemas.openxmlformats.org/officeDocument/2006/relationships/image" Target="../media/image24.png"/><Relationship Id="rId4" Type="http://schemas.openxmlformats.org/officeDocument/2006/relationships/image" Target="../media/image2.svg"/><Relationship Id="rId3" Type="http://schemas.openxmlformats.org/officeDocument/2006/relationships/image" Target="../media/image23.png"/><Relationship Id="rId2" Type="http://schemas.openxmlformats.org/officeDocument/2006/relationships/image" Target="../media/image1.svg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96.xml"/><Relationship Id="rId16" Type="http://schemas.openxmlformats.org/officeDocument/2006/relationships/image" Target="../media/image8.svg"/><Relationship Id="rId15" Type="http://schemas.openxmlformats.org/officeDocument/2006/relationships/image" Target="../media/image29.png"/><Relationship Id="rId14" Type="http://schemas.openxmlformats.org/officeDocument/2006/relationships/image" Target="../media/image7.svg"/><Relationship Id="rId13" Type="http://schemas.openxmlformats.org/officeDocument/2006/relationships/image" Target="../media/image28.png"/><Relationship Id="rId12" Type="http://schemas.openxmlformats.org/officeDocument/2006/relationships/image" Target="../media/image6.svg"/><Relationship Id="rId11" Type="http://schemas.openxmlformats.org/officeDocument/2006/relationships/image" Target="../media/image27.png"/><Relationship Id="rId10" Type="http://schemas.openxmlformats.org/officeDocument/2006/relationships/image" Target="../media/image5.sv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7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1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0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6.xml"/><Relationship Id="rId2" Type="http://schemas.openxmlformats.org/officeDocument/2006/relationships/image" Target="../media/image13.png"/><Relationship Id="rId1" Type="http://schemas.openxmlformats.org/officeDocument/2006/relationships/hyperlink" Target="https://apps.odoo.com/apps/modules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2" Type="http://schemas.openxmlformats.org/officeDocument/2006/relationships/image" Target="../media/image14.png"/><Relationship Id="rId1" Type="http://schemas.openxmlformats.org/officeDocument/2006/relationships/hyperlink" Target="https://apps.odoo.com/apps/them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tags" Target="../tags/tag17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ctrTitle" idx="1"/>
            <p:custDataLst>
              <p:tags r:id="rId1"/>
            </p:custDataLst>
          </p:nvPr>
        </p:nvSpPr>
        <p:spPr>
          <a:xfrm>
            <a:off x="130810" y="1927225"/>
            <a:ext cx="9055100" cy="2122805"/>
          </a:xfrm>
        </p:spPr>
        <p:txBody>
          <a:bodyPr/>
          <a:p>
            <a:r>
              <a:rPr sz="5400">
                <a:solidFill>
                  <a:schemeClr val="dk1">
                    <a:lumMod val="85000"/>
                    <a:lumOff val="15000"/>
                  </a:schemeClr>
                </a:solidFill>
              </a:rPr>
              <a:t>学</a:t>
            </a:r>
            <a:r>
              <a:rPr lang="en-US" altLang="zh-CN" sz="5400">
                <a:solidFill>
                  <a:schemeClr val="dk1">
                    <a:lumMod val="85000"/>
                    <a:lumOff val="15000"/>
                  </a:schemeClr>
                </a:solidFill>
              </a:rPr>
              <a:t>Odoo</a:t>
            </a:r>
            <a:r>
              <a:rPr sz="5400">
                <a:solidFill>
                  <a:schemeClr val="dk1">
                    <a:lumMod val="85000"/>
                    <a:lumOff val="15000"/>
                  </a:schemeClr>
                </a:solidFill>
              </a:rPr>
              <a:t>实现经济</a:t>
            </a:r>
            <a:r>
              <a:rPr sz="5400">
                <a:solidFill>
                  <a:schemeClr val="dk1">
                    <a:lumMod val="85000"/>
                    <a:lumOff val="15000"/>
                  </a:schemeClr>
                </a:solidFill>
              </a:rPr>
              <a:t>自由</a:t>
            </a:r>
            <a:endParaRPr sz="54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占位符 4"/>
          <p:cNvSpPr/>
          <p:nvPr>
            <p:ph type="body" idx="2"/>
            <p:custDataLst>
              <p:tags r:id="rId2"/>
            </p:custDataLst>
          </p:nvPr>
        </p:nvSpPr>
        <p:spPr>
          <a:xfrm>
            <a:off x="2338705" y="4240530"/>
            <a:ext cx="4290060" cy="451485"/>
          </a:xfrm>
        </p:spPr>
        <p:txBody>
          <a:bodyPr>
            <a:normAutofit/>
          </a:bodyPr>
          <a:p>
            <a:r>
              <a:rPr lang="en-US" altLang="zh-CN" sz="2400">
                <a:solidFill>
                  <a:schemeClr val="dk1">
                    <a:lumMod val="85000"/>
                    <a:lumOff val="15000"/>
                  </a:schemeClr>
                </a:solidFill>
              </a:rPr>
              <a:t>------</a:t>
            </a:r>
            <a:r>
              <a:rPr sz="2400">
                <a:solidFill>
                  <a:schemeClr val="dk1">
                    <a:lumMod val="85000"/>
                    <a:lumOff val="15000"/>
                  </a:schemeClr>
                </a:solidFill>
              </a:rPr>
              <a:t>企业</a:t>
            </a:r>
            <a:r>
              <a:rPr lang="en-US" altLang="zh-CN" sz="2400">
                <a:solidFill>
                  <a:schemeClr val="dk1">
                    <a:lumMod val="85000"/>
                    <a:lumOff val="15000"/>
                  </a:schemeClr>
                </a:solidFill>
              </a:rPr>
              <a:t>ERP</a:t>
            </a:r>
            <a:r>
              <a:rPr sz="2400">
                <a:solidFill>
                  <a:schemeClr val="dk1">
                    <a:lumMod val="85000"/>
                    <a:lumOff val="15000"/>
                  </a:schemeClr>
                </a:solidFill>
              </a:rPr>
              <a:t>的学习方法</a:t>
            </a:r>
            <a:r>
              <a:rPr sz="2400">
                <a:solidFill>
                  <a:schemeClr val="dk1">
                    <a:lumMod val="85000"/>
                    <a:lumOff val="15000"/>
                  </a:schemeClr>
                </a:solidFill>
              </a:rPr>
              <a:t>探讨</a:t>
            </a:r>
            <a:endParaRPr sz="24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5040" y="5160645"/>
            <a:ext cx="236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青岛欧度软件</a:t>
            </a:r>
            <a:r>
              <a:rPr lang="en-US" altLang="zh-CN"/>
              <a:t>  </a:t>
            </a:r>
            <a:r>
              <a:rPr lang="zh-CN" altLang="en-US"/>
              <a:t>夏有</a:t>
            </a:r>
            <a:r>
              <a:rPr lang="zh-CN" altLang="en-US"/>
              <a:t>彬</a:t>
            </a:r>
            <a:endParaRPr lang="zh-CN" altLang="en-US"/>
          </a:p>
          <a:p>
            <a:r>
              <a:rPr lang="en-US" altLang="zh-CN"/>
              <a:t>TEL</a:t>
            </a:r>
            <a:r>
              <a:rPr lang="zh-CN" altLang="en-US"/>
              <a:t>：</a:t>
            </a:r>
            <a:r>
              <a:rPr lang="en-US" altLang="zh-CN"/>
              <a:t>18669898229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2</a:t>
            </a:r>
            <a:r>
              <a:t>、中目标：</a:t>
            </a:r>
            <a:r>
              <a:t>学费自由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3730" y="1169670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中目标的定义：可提供满足某个行业的管理信息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3730" y="16764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一个完整的餐饮连锁店</a:t>
            </a:r>
            <a:r>
              <a:rPr lang="zh-CN" altLang="en-US"/>
              <a:t>系统：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2005" y="324485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前</a:t>
            </a:r>
            <a:r>
              <a:rPr lang="zh-CN" altLang="en-US"/>
              <a:t>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080" y="2255520"/>
            <a:ext cx="3759835" cy="2391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58135" y="5457825"/>
            <a:ext cx="66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POS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529455" y="545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手机描码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632575" y="5457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社群营</a:t>
            </a:r>
            <a:r>
              <a:rPr lang="zh-CN" altLang="en-US"/>
              <a:t>销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360" y="2255520"/>
            <a:ext cx="4238625" cy="24282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44805" y="38119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计划内</a:t>
            </a:r>
            <a:r>
              <a:rPr lang="zh-CN" altLang="en-US"/>
              <a:t>容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2</a:t>
            </a:r>
            <a:r>
              <a:t>、中目标：</a:t>
            </a:r>
            <a:r>
              <a:t>学费自由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3730" y="1169670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中目标的定义：可提供满足某个行业的管理信息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3730" y="16764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一个完整的餐饮连锁店</a:t>
            </a:r>
            <a:r>
              <a:rPr lang="zh-CN" altLang="en-US"/>
              <a:t>系统：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74495" y="3416300"/>
            <a:ext cx="64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后端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0" y="1676400"/>
            <a:ext cx="5438775" cy="38481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45895" y="59607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菜品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05430" y="59607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采购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707765" y="59607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中央</a:t>
            </a:r>
            <a:r>
              <a:rPr lang="zh-CN" altLang="en-US"/>
              <a:t>厨房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67300" y="59607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仓库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318250" y="59607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配送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2</a:t>
            </a:r>
            <a:r>
              <a:t>、中目标：</a:t>
            </a:r>
            <a:r>
              <a:t>学费自由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1850" y="1246505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中目标的定义：可提供满足某个行业的管理信息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1850" y="183451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一个小型的机械加工</a:t>
            </a:r>
            <a:r>
              <a:rPr lang="zh-CN" altLang="en-US"/>
              <a:t>企业：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4110" y="3178175"/>
            <a:ext cx="4929505" cy="3203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2925" y="2912745"/>
            <a:ext cx="168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资</a:t>
            </a:r>
            <a:r>
              <a:rPr lang="zh-CN" altLang="en-US"/>
              <a:t>源：</a:t>
            </a:r>
            <a:endParaRPr lang="zh-CN" altLang="en-US"/>
          </a:p>
          <a:p>
            <a:pPr algn="l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员工</a:t>
            </a:r>
            <a:endParaRPr lang="zh-CN" altLang="en-US"/>
          </a:p>
          <a:p>
            <a:pPr algn="l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机床、设备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、资</a:t>
            </a:r>
            <a:r>
              <a:rPr lang="zh-CN" altLang="en-US"/>
              <a:t>金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615" y="1015365"/>
            <a:ext cx="4479290" cy="2745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2</a:t>
            </a:r>
            <a:r>
              <a:t>、中目标：</a:t>
            </a:r>
            <a:r>
              <a:t>学费自由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1850" y="1246505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中目标的定义：可提供满足某个行业的管理信息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76045" y="184848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机械加工企业的管理</a:t>
            </a:r>
            <a:r>
              <a:rPr lang="zh-CN" altLang="en-US"/>
              <a:t>系统：</a:t>
            </a:r>
            <a:endParaRPr lang="zh-CN" altLang="en-US"/>
          </a:p>
        </p:txBody>
      </p:sp>
      <p:pic>
        <p:nvPicPr>
          <p:cNvPr id="3" name="图片 2" descr="2153806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01060" y="2835910"/>
            <a:ext cx="914400" cy="914400"/>
          </a:xfrm>
          <a:prstGeom prst="rect">
            <a:avLst/>
          </a:prstGeom>
        </p:spPr>
      </p:pic>
      <p:pic>
        <p:nvPicPr>
          <p:cNvPr id="5" name="图片 4" descr="2154792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4760" y="2835910"/>
            <a:ext cx="914400" cy="914400"/>
          </a:xfrm>
          <a:prstGeom prst="rect">
            <a:avLst/>
          </a:prstGeom>
        </p:spPr>
      </p:pic>
      <p:pic>
        <p:nvPicPr>
          <p:cNvPr id="8" name="图片 7" descr="1998406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545" y="2835910"/>
            <a:ext cx="914400" cy="914400"/>
          </a:xfrm>
          <a:prstGeom prst="rect">
            <a:avLst/>
          </a:prstGeom>
        </p:spPr>
      </p:pic>
      <p:pic>
        <p:nvPicPr>
          <p:cNvPr id="9" name="图片 8" descr="350414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3540" y="2835910"/>
            <a:ext cx="914400" cy="914400"/>
          </a:xfrm>
          <a:prstGeom prst="rect">
            <a:avLst/>
          </a:prstGeom>
        </p:spPr>
      </p:pic>
      <p:pic>
        <p:nvPicPr>
          <p:cNvPr id="10" name="图片 9" descr="3482073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2545" y="4641215"/>
            <a:ext cx="914400" cy="914400"/>
          </a:xfrm>
          <a:prstGeom prst="rect">
            <a:avLst/>
          </a:prstGeom>
        </p:spPr>
      </p:pic>
      <p:pic>
        <p:nvPicPr>
          <p:cNvPr id="11" name="图片 10" descr="2155621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3550" y="4641215"/>
            <a:ext cx="914400" cy="914400"/>
          </a:xfrm>
          <a:prstGeom prst="rect">
            <a:avLst/>
          </a:prstGeom>
        </p:spPr>
      </p:pic>
      <p:pic>
        <p:nvPicPr>
          <p:cNvPr id="12" name="图片 11" descr="4522495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63540" y="4984750"/>
            <a:ext cx="914400" cy="914400"/>
          </a:xfrm>
          <a:prstGeom prst="rect">
            <a:avLst/>
          </a:prstGeom>
        </p:spPr>
      </p:pic>
      <p:pic>
        <p:nvPicPr>
          <p:cNvPr id="13" name="图片 12" descr="3504229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18725" y="2754630"/>
            <a:ext cx="914400" cy="9144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5" idx="3"/>
            <a:endCxn id="3" idx="1"/>
          </p:cNvCxnSpPr>
          <p:nvPr/>
        </p:nvCxnSpPr>
        <p:spPr>
          <a:xfrm>
            <a:off x="2169160" y="3293110"/>
            <a:ext cx="12319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" idx="3"/>
            <a:endCxn id="9" idx="1"/>
          </p:cNvCxnSpPr>
          <p:nvPr/>
        </p:nvCxnSpPr>
        <p:spPr>
          <a:xfrm>
            <a:off x="4315460" y="3293110"/>
            <a:ext cx="11480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1"/>
            <a:endCxn id="8" idx="3"/>
          </p:cNvCxnSpPr>
          <p:nvPr/>
        </p:nvCxnSpPr>
        <p:spPr>
          <a:xfrm flipH="1">
            <a:off x="8576945" y="3211830"/>
            <a:ext cx="1541780" cy="8128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1"/>
            <a:endCxn id="9" idx="3"/>
          </p:cNvCxnSpPr>
          <p:nvPr/>
        </p:nvCxnSpPr>
        <p:spPr>
          <a:xfrm flipH="1">
            <a:off x="6377940" y="3293110"/>
            <a:ext cx="1284605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2"/>
            <a:endCxn id="12" idx="0"/>
          </p:cNvCxnSpPr>
          <p:nvPr/>
        </p:nvCxnSpPr>
        <p:spPr>
          <a:xfrm>
            <a:off x="5920740" y="3750310"/>
            <a:ext cx="0" cy="12344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025390" y="615188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计划的内</a:t>
            </a:r>
            <a:r>
              <a:rPr lang="zh-CN" altLang="en-US"/>
              <a:t>容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2</a:t>
            </a:r>
            <a:r>
              <a:t>、中目标：</a:t>
            </a:r>
            <a:r>
              <a:t>学费自由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1850" y="1246505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中目标的定义：可提供满足某个行业的管理信息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24585" y="18745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石油工程类</a:t>
            </a:r>
            <a:r>
              <a:rPr lang="zh-CN" altLang="en-US"/>
              <a:t>系统：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260" y="2002155"/>
            <a:ext cx="5850255" cy="3925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43330" y="2886075"/>
            <a:ext cx="1224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资</a:t>
            </a:r>
            <a:r>
              <a:rPr lang="zh-CN" altLang="en-US"/>
              <a:t>源：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、施工</a:t>
            </a:r>
            <a:r>
              <a:rPr lang="zh-CN" altLang="en-US"/>
              <a:t>队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设备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3330" y="4314190"/>
            <a:ext cx="1529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计划：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、现场</a:t>
            </a:r>
            <a:r>
              <a:rPr lang="zh-CN" altLang="en-US"/>
              <a:t>准备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、设备</a:t>
            </a:r>
            <a:r>
              <a:rPr lang="zh-CN" altLang="en-US"/>
              <a:t>安装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、掘进</a:t>
            </a:r>
            <a:r>
              <a:rPr lang="en-US" altLang="zh-CN"/>
              <a:t>XX</a:t>
            </a:r>
            <a:r>
              <a:rPr lang="zh-CN" altLang="en-US"/>
              <a:t>米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2</a:t>
            </a:r>
            <a:r>
              <a:t>、中目标：</a:t>
            </a:r>
            <a:r>
              <a:t>学费自由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1850" y="1246505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中目标的定义：可提供满足某个行业的管理信息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76045" y="184848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总</a:t>
            </a:r>
            <a:r>
              <a:rPr lang="zh-CN" altLang="en-US"/>
              <a:t>结：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99970" y="2588895"/>
            <a:ext cx="442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、从自己喜欢的行业入手：如汽车，餐</a:t>
            </a:r>
            <a:r>
              <a:rPr lang="zh-CN" altLang="en-US"/>
              <a:t>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99970" y="3112770"/>
            <a:ext cx="7625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、从身边容易全面接触、学习业务的入手：如父母、亲戚的所从事的职业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299970" y="3782060"/>
            <a:ext cx="785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、以满足挣够当前，或后期学费为目标，这个不是一年，是在后期学习期</a:t>
            </a:r>
            <a:r>
              <a:rPr lang="zh-CN" altLang="en-US"/>
              <a:t>间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016635" y="4169410"/>
            <a:ext cx="2526030" cy="6870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Object 107"/>
          <p:cNvSpPr txBox="1"/>
          <p:nvPr>
            <p:custDataLst>
              <p:tags r:id="rId1"/>
            </p:custDataLst>
          </p:nvPr>
        </p:nvSpPr>
        <p:spPr>
          <a:xfrm>
            <a:off x="0" y="1315034"/>
            <a:ext cx="2979420" cy="692785"/>
          </a:xfrm>
          <a:prstGeom prst="rect">
            <a:avLst/>
          </a:prstGeom>
        </p:spPr>
        <p:txBody>
          <a:bodyPr vert="horz" wrap="square" tIns="0" bIns="0" rtlCol="0" anchor="b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4200" b="0" i="0" spc="430" dirty="0">
                <a:solidFill>
                  <a:srgbClr val="000000"/>
                </a:solidFill>
                <a:latin typeface="Times New Roman" panose="02020603050405020304" charset="0"/>
                <a:ea typeface="汉仪中楷简" panose="02010600000101010101" charset="-122"/>
              </a:rPr>
              <a:t>目录</a:t>
            </a:r>
            <a:endParaRPr lang="zh-CN" sz="4200" b="0" i="0" spc="430" dirty="0">
              <a:solidFill>
                <a:srgbClr val="000000"/>
              </a:solidFill>
              <a:latin typeface="Times New Roman" panose="02020603050405020304" charset="0"/>
              <a:ea typeface="汉仪中楷简" panose="02010600000101010101" charset="-122"/>
            </a:endParaRPr>
          </a:p>
        </p:txBody>
      </p:sp>
      <p:sp>
        <p:nvSpPr>
          <p:cNvPr id="5" name="Object 108"/>
          <p:cNvSpPr txBox="1"/>
          <p:nvPr>
            <p:custDataLst>
              <p:tags r:id="rId2"/>
            </p:custDataLst>
          </p:nvPr>
        </p:nvSpPr>
        <p:spPr>
          <a:xfrm>
            <a:off x="10795" y="2058619"/>
            <a:ext cx="3161030" cy="514350"/>
          </a:xfrm>
          <a:prstGeom prst="rect">
            <a:avLst/>
          </a:prstGeom>
        </p:spPr>
        <p:txBody>
          <a:bodyPr vert="horz" wrap="square" tIns="0" bIns="0" rtlCol="0" anchor="t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800" b="0" i="0" spc="149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</a:rPr>
              <a:t>CONTENTS</a:t>
            </a:r>
            <a:endParaRPr lang="zh-CN" sz="2800" b="0" i="0" spc="149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sp>
        <p:nvSpPr>
          <p:cNvPr id="6" name="Object 109"/>
          <p:cNvSpPr txBox="1"/>
          <p:nvPr>
            <p:custDataLst>
              <p:tags r:id="rId3"/>
            </p:custDataLst>
          </p:nvPr>
        </p:nvSpPr>
        <p:spPr>
          <a:xfrm>
            <a:off x="1151890" y="3109544"/>
            <a:ext cx="3258185" cy="584200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小目标：生活费自</a:t>
            </a: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由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7" name="Object 1010"/>
          <p:cNvSpPr txBox="1"/>
          <p:nvPr>
            <p:custDataLst>
              <p:tags r:id="rId4"/>
            </p:custDataLst>
          </p:nvPr>
        </p:nvSpPr>
        <p:spPr>
          <a:xfrm>
            <a:off x="1151890" y="3727399"/>
            <a:ext cx="3258185" cy="58356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中目标：学费自</a:t>
            </a: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由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8" name="Object 1011"/>
          <p:cNvSpPr txBox="1"/>
          <p:nvPr>
            <p:custDataLst>
              <p:tags r:id="rId5"/>
            </p:custDataLst>
          </p:nvPr>
        </p:nvSpPr>
        <p:spPr>
          <a:xfrm>
            <a:off x="1151890" y="4344670"/>
            <a:ext cx="3614420" cy="58356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 lnSpcReduction="10000"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大目标：财富</a:t>
            </a: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自由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10" name="Object 1012"/>
          <p:cNvSpPr txBox="1"/>
          <p:nvPr>
            <p:custDataLst>
              <p:tags r:id="rId6"/>
            </p:custDataLst>
          </p:nvPr>
        </p:nvSpPr>
        <p:spPr>
          <a:xfrm>
            <a:off x="172720" y="3077159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01</a:t>
            </a:r>
            <a:endParaRPr lang="zh-CN" altLang="en-US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7"/>
            </p:custDataLst>
          </p:nvPr>
        </p:nvCxnSpPr>
        <p:spPr>
          <a:xfrm>
            <a:off x="222885" y="2705684"/>
            <a:ext cx="36144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8"/>
            </p:custDataLst>
          </p:nvPr>
        </p:nvCxnSpPr>
        <p:spPr>
          <a:xfrm>
            <a:off x="220345" y="2705684"/>
            <a:ext cx="67627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109"/>
          <p:cNvSpPr txBox="1"/>
          <p:nvPr>
            <p:custDataLst>
              <p:tags r:id="rId9"/>
            </p:custDataLst>
          </p:nvPr>
        </p:nvSpPr>
        <p:spPr>
          <a:xfrm>
            <a:off x="1151890" y="4961839"/>
            <a:ext cx="3258185" cy="58356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交流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33" name="Object 1012"/>
          <p:cNvSpPr txBox="1"/>
          <p:nvPr>
            <p:custDataLst>
              <p:tags r:id="rId10"/>
            </p:custDataLst>
          </p:nvPr>
        </p:nvSpPr>
        <p:spPr>
          <a:xfrm>
            <a:off x="172720" y="3690569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</a:t>
            </a:r>
            <a:r>
              <a:rPr lang="en-US" alt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2</a:t>
            </a:r>
            <a:endParaRPr lang="en-US" altLang="zh-CN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sp>
        <p:nvSpPr>
          <p:cNvPr id="34" name="Object 1012"/>
          <p:cNvSpPr txBox="1"/>
          <p:nvPr>
            <p:custDataLst>
              <p:tags r:id="rId11"/>
            </p:custDataLst>
          </p:nvPr>
        </p:nvSpPr>
        <p:spPr>
          <a:xfrm>
            <a:off x="172720" y="4303979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</a:t>
            </a:r>
            <a:r>
              <a:rPr lang="en-US" alt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3</a:t>
            </a:r>
            <a:endParaRPr lang="en-US" altLang="zh-CN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sp>
        <p:nvSpPr>
          <p:cNvPr id="35" name="Object 1012"/>
          <p:cNvSpPr txBox="1"/>
          <p:nvPr>
            <p:custDataLst>
              <p:tags r:id="rId12"/>
            </p:custDataLst>
          </p:nvPr>
        </p:nvSpPr>
        <p:spPr>
          <a:xfrm>
            <a:off x="172720" y="4926914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</a:t>
            </a:r>
            <a:r>
              <a:rPr lang="en-US" alt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4</a:t>
            </a:r>
            <a:endParaRPr lang="en-US" altLang="zh-CN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3</a:t>
            </a:r>
            <a:r>
              <a:t>、大目标：</a:t>
            </a:r>
            <a:r>
              <a:t>财务自由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1850" y="1246505"/>
            <a:ext cx="749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大目标的定义：实现财富自由，以脸书的扎克伯格、微信盖茨为努力目标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87500" y="1861820"/>
            <a:ext cx="831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、做创业规划：做自己品牌的一个产品，并对销售、研发、实施、运营全面规</a:t>
            </a:r>
            <a:r>
              <a:rPr lang="zh-CN" altLang="en-US"/>
              <a:t>划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87500" y="2648585"/>
            <a:ext cx="608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、解决国家软件被卡脖子的问题：</a:t>
            </a:r>
            <a:r>
              <a:rPr lang="en-US" altLang="zh-CN"/>
              <a:t> </a:t>
            </a:r>
            <a:r>
              <a:rPr lang="zh-CN" altLang="en-US"/>
              <a:t>开源软件提供了可能</a:t>
            </a:r>
            <a:r>
              <a:rPr lang="zh-CN" altLang="en-US"/>
              <a:t>性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87500" y="3435350"/>
            <a:ext cx="396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、做精做细一个行业，或是一个</a:t>
            </a:r>
            <a:r>
              <a:rPr lang="zh-CN" altLang="en-US"/>
              <a:t>专业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16860" y="5067935"/>
            <a:ext cx="622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下面分为人、财、物三个方面，</a:t>
            </a:r>
            <a:r>
              <a:rPr lang="en-US" altLang="zh-CN"/>
              <a:t>Odoo</a:t>
            </a:r>
            <a:r>
              <a:rPr lang="zh-CN" altLang="en-US"/>
              <a:t>所提供的专业管理功</a:t>
            </a:r>
            <a:r>
              <a:rPr lang="zh-CN" altLang="en-US"/>
              <a:t>能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3</a:t>
            </a:r>
            <a:r>
              <a:t>、大目标：</a:t>
            </a:r>
            <a:r>
              <a:t>财务自由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1850" y="1117600"/>
            <a:ext cx="749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大目标的定义：实现财富自由，以脸书的扎克伯格、微信盖茨为努力目标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8185" y="1642110"/>
            <a:ext cx="668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人是企业最重要的资源！</a:t>
            </a:r>
            <a:r>
              <a:rPr lang="en-US" altLang="zh-CN"/>
              <a:t>Odoo</a:t>
            </a:r>
            <a:r>
              <a:rPr lang="zh-CN" altLang="en-US"/>
              <a:t>管理人力资源的目标是工作</a:t>
            </a:r>
            <a:r>
              <a:rPr lang="zh-CN" altLang="en-US"/>
              <a:t>效率。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06320" y="531622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资源价值管理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" y="2291715"/>
            <a:ext cx="5298440" cy="2570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0" y="2371090"/>
            <a:ext cx="5751195" cy="21158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04050" y="515493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任务、</a:t>
            </a:r>
            <a:r>
              <a:rPr lang="zh-CN" altLang="en-US"/>
              <a:t>时间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3</a:t>
            </a:r>
            <a:r>
              <a:t>、大目标：</a:t>
            </a:r>
            <a:r>
              <a:t>财务自由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1850" y="1117600"/>
            <a:ext cx="749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大目标的定义：实现财富自由，以脸书的扎克伯格、微信盖茨为努力目标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8185" y="1642110"/>
            <a:ext cx="782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金钱不是万能的，但没有钱是万万不能的！</a:t>
            </a:r>
            <a:r>
              <a:rPr lang="en-US" altLang="zh-CN">
                <a:solidFill>
                  <a:schemeClr val="tx1"/>
                </a:solidFill>
              </a:rPr>
              <a:t>Odoo</a:t>
            </a:r>
            <a:r>
              <a:rPr lang="zh-CN" altLang="en-US">
                <a:solidFill>
                  <a:schemeClr val="tx1"/>
                </a:solidFill>
              </a:rPr>
              <a:t>的财务管理目标是风险控制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2091690"/>
            <a:ext cx="3433445" cy="24295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67790" y="4822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账务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46725" y="47231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资</a:t>
            </a:r>
            <a:r>
              <a:rPr lang="zh-CN" altLang="en-US"/>
              <a:t>产核算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55" y="2116455"/>
            <a:ext cx="4111625" cy="2130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0" y="2116455"/>
            <a:ext cx="3900170" cy="16675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149080" y="449897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财务风险管</a:t>
            </a:r>
            <a:r>
              <a:rPr lang="zh-CN" altLang="en-US"/>
              <a:t>控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030605" y="2873375"/>
            <a:ext cx="2526030" cy="6870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Object 107"/>
          <p:cNvSpPr txBox="1"/>
          <p:nvPr>
            <p:custDataLst>
              <p:tags r:id="rId1"/>
            </p:custDataLst>
          </p:nvPr>
        </p:nvSpPr>
        <p:spPr>
          <a:xfrm>
            <a:off x="0" y="1315034"/>
            <a:ext cx="2979420" cy="692785"/>
          </a:xfrm>
          <a:prstGeom prst="rect">
            <a:avLst/>
          </a:prstGeom>
        </p:spPr>
        <p:txBody>
          <a:bodyPr vert="horz" wrap="square" tIns="0" bIns="0" rtlCol="0" anchor="b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4200" b="0" i="0" spc="430" dirty="0">
                <a:solidFill>
                  <a:srgbClr val="000000"/>
                </a:solidFill>
                <a:latin typeface="Times New Roman" panose="02020603050405020304" charset="0"/>
                <a:ea typeface="汉仪中楷简" panose="02010600000101010101" charset="-122"/>
              </a:rPr>
              <a:t>目录</a:t>
            </a:r>
            <a:endParaRPr lang="zh-CN" sz="4200" b="0" i="0" spc="430" dirty="0">
              <a:solidFill>
                <a:srgbClr val="000000"/>
              </a:solidFill>
              <a:latin typeface="Times New Roman" panose="02020603050405020304" charset="0"/>
              <a:ea typeface="汉仪中楷简" panose="02010600000101010101" charset="-122"/>
            </a:endParaRPr>
          </a:p>
        </p:txBody>
      </p:sp>
      <p:sp>
        <p:nvSpPr>
          <p:cNvPr id="5" name="Object 108"/>
          <p:cNvSpPr txBox="1"/>
          <p:nvPr>
            <p:custDataLst>
              <p:tags r:id="rId2"/>
            </p:custDataLst>
          </p:nvPr>
        </p:nvSpPr>
        <p:spPr>
          <a:xfrm>
            <a:off x="10795" y="2058619"/>
            <a:ext cx="3161030" cy="514350"/>
          </a:xfrm>
          <a:prstGeom prst="rect">
            <a:avLst/>
          </a:prstGeom>
        </p:spPr>
        <p:txBody>
          <a:bodyPr vert="horz" wrap="square" tIns="0" bIns="0" rtlCol="0" anchor="t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800" b="0" i="0" spc="149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</a:rPr>
              <a:t>CONTENTS</a:t>
            </a:r>
            <a:endParaRPr lang="zh-CN" sz="2800" b="0" i="0" spc="149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sp>
        <p:nvSpPr>
          <p:cNvPr id="6" name="Object 109"/>
          <p:cNvSpPr txBox="1"/>
          <p:nvPr>
            <p:custDataLst>
              <p:tags r:id="rId3"/>
            </p:custDataLst>
          </p:nvPr>
        </p:nvSpPr>
        <p:spPr>
          <a:xfrm>
            <a:off x="1151890" y="3109544"/>
            <a:ext cx="3258185" cy="584200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小目标：生活费自</a:t>
            </a: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由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7" name="Object 1010"/>
          <p:cNvSpPr txBox="1"/>
          <p:nvPr>
            <p:custDataLst>
              <p:tags r:id="rId4"/>
            </p:custDataLst>
          </p:nvPr>
        </p:nvSpPr>
        <p:spPr>
          <a:xfrm>
            <a:off x="1151890" y="3727399"/>
            <a:ext cx="3258185" cy="58356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中目标：学费自</a:t>
            </a: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由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8" name="Object 1011"/>
          <p:cNvSpPr txBox="1"/>
          <p:nvPr>
            <p:custDataLst>
              <p:tags r:id="rId5"/>
            </p:custDataLst>
          </p:nvPr>
        </p:nvSpPr>
        <p:spPr>
          <a:xfrm>
            <a:off x="1151890" y="4344670"/>
            <a:ext cx="3614420" cy="58356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 lnSpcReduction="10000"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大目标：财富</a:t>
            </a: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自由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10" name="Object 1012"/>
          <p:cNvSpPr txBox="1"/>
          <p:nvPr>
            <p:custDataLst>
              <p:tags r:id="rId6"/>
            </p:custDataLst>
          </p:nvPr>
        </p:nvSpPr>
        <p:spPr>
          <a:xfrm>
            <a:off x="172720" y="3077159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01</a:t>
            </a:r>
            <a:endParaRPr lang="zh-CN" altLang="en-US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7"/>
            </p:custDataLst>
          </p:nvPr>
        </p:nvCxnSpPr>
        <p:spPr>
          <a:xfrm>
            <a:off x="222885" y="2705684"/>
            <a:ext cx="36144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8"/>
            </p:custDataLst>
          </p:nvPr>
        </p:nvCxnSpPr>
        <p:spPr>
          <a:xfrm>
            <a:off x="220345" y="2705684"/>
            <a:ext cx="67627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109"/>
          <p:cNvSpPr txBox="1"/>
          <p:nvPr>
            <p:custDataLst>
              <p:tags r:id="rId9"/>
            </p:custDataLst>
          </p:nvPr>
        </p:nvSpPr>
        <p:spPr>
          <a:xfrm>
            <a:off x="1151890" y="4961839"/>
            <a:ext cx="3258185" cy="58356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交流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33" name="Object 1012"/>
          <p:cNvSpPr txBox="1"/>
          <p:nvPr>
            <p:custDataLst>
              <p:tags r:id="rId10"/>
            </p:custDataLst>
          </p:nvPr>
        </p:nvSpPr>
        <p:spPr>
          <a:xfrm>
            <a:off x="172720" y="3690569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</a:t>
            </a:r>
            <a:r>
              <a:rPr lang="en-US" alt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2</a:t>
            </a:r>
            <a:endParaRPr lang="en-US" altLang="zh-CN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sp>
        <p:nvSpPr>
          <p:cNvPr id="34" name="Object 1012"/>
          <p:cNvSpPr txBox="1"/>
          <p:nvPr>
            <p:custDataLst>
              <p:tags r:id="rId11"/>
            </p:custDataLst>
          </p:nvPr>
        </p:nvSpPr>
        <p:spPr>
          <a:xfrm>
            <a:off x="172720" y="4303979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</a:t>
            </a:r>
            <a:r>
              <a:rPr lang="en-US" alt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3</a:t>
            </a:r>
            <a:endParaRPr lang="en-US" altLang="zh-CN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sp>
        <p:nvSpPr>
          <p:cNvPr id="35" name="Object 1012"/>
          <p:cNvSpPr txBox="1"/>
          <p:nvPr>
            <p:custDataLst>
              <p:tags r:id="rId12"/>
            </p:custDataLst>
          </p:nvPr>
        </p:nvSpPr>
        <p:spPr>
          <a:xfrm>
            <a:off x="172720" y="4926914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</a:t>
            </a:r>
            <a:r>
              <a:rPr lang="en-US" alt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4</a:t>
            </a:r>
            <a:endParaRPr lang="en-US" altLang="zh-CN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3</a:t>
            </a:r>
            <a:r>
              <a:t>、大目标：</a:t>
            </a:r>
            <a:r>
              <a:t>财务自由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1850" y="1117600"/>
            <a:ext cx="749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大目标的定义：实现财富自由，以脸书的扎克伯格、微信盖茨为努力目标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06805" y="1786255"/>
            <a:ext cx="919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Odoo</a:t>
            </a:r>
            <a:r>
              <a:rPr lang="zh-CN" altLang="en-US"/>
              <a:t>管物方式，主要体现在对物需求的管理！通过拉式流、推式流来触发相应的业务</a:t>
            </a:r>
            <a:r>
              <a:rPr lang="zh-CN" altLang="en-US"/>
              <a:t>动作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2265045"/>
            <a:ext cx="4269105" cy="2889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73250" y="555625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产品主数据的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80" y="2377440"/>
            <a:ext cx="6385560" cy="23298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64120" y="5506720"/>
            <a:ext cx="1998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AI</a:t>
            </a:r>
            <a:r>
              <a:rPr lang="zh-CN" altLang="en-US"/>
              <a:t>触发的相应</a:t>
            </a:r>
            <a:r>
              <a:rPr lang="zh-CN" altLang="en-US"/>
              <a:t>操作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377055" y="2376170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/>
              <a:t>交流</a:t>
            </a:r>
            <a:endParaRPr lang="zh-CN" altLang="en-US" sz="44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6580" y="443230"/>
            <a:ext cx="7983220" cy="441960"/>
          </a:xfrm>
        </p:spPr>
        <p:txBody>
          <a:bodyPr/>
          <a:p>
            <a:r>
              <a:rPr lang="zh-CN" altLang="en-US"/>
              <a:t>分享一个知识就是财</a:t>
            </a:r>
            <a:r>
              <a:rPr lang="zh-CN" altLang="en-US"/>
              <a:t>富的</a:t>
            </a:r>
            <a:r>
              <a:rPr lang="zh-CN" altLang="en-US"/>
              <a:t>故事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474345" y="975995"/>
          <a:ext cx="11242675" cy="536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2675"/>
              </a:tblGrid>
              <a:tr h="2560320">
                <a:tc>
                  <a:txBody>
                    <a:bodyPr/>
                    <a:p>
                      <a:pPr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    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话说二战结束后，一德国的工程师流亡到美国底特律，那是个汽车制造城，聚集了大量与汽车生产有关的工厂，其中最大的是福特，公司大，待遇好，他去找工作，被拒了，至于原因可能不是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985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、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211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吧。为了生计，给福特配套生产的一个小工厂收留了他。他在这个工厂工作了一段时间，过硬的技术使他在当地小有名气。</a:t>
                      </a:r>
                      <a:endParaRPr lang="zh-CN" altLang="en-US" sz="1800" b="0">
                        <a:solidFill>
                          <a:schemeClr val="tx1"/>
                        </a:solidFill>
                        <a:uFillTx/>
                        <a:latin typeface="仿宋" charset="0"/>
                        <a:ea typeface="仿宋" charset="0"/>
                        <a:cs typeface="仿宋" charset="0"/>
                        <a:sym typeface="+mn-ea"/>
                      </a:endParaRPr>
                    </a:p>
                    <a:p>
                      <a:pPr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 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   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一天，福特的一台关键锻压设备出有故障，停摆不干活了，福特的工程师弄了几天还没有恢复正常，福特的经理听说附近有一个技术牛人，就把这德国工程师请来，此人来到这台趴窝的设备转了几圈，拿出一支粉笔与一块油布，在上面写写画画算了起来，过了一会告诉福特的人，把某个地方的线圈拆掉四圈，开机一试，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  <a:sym typeface="+mn-ea"/>
                        </a:rPr>
                        <a:t>OK!</a:t>
                      </a:r>
                      <a:endParaRPr lang="zh-CN" altLang="en-US" sz="1800" b="0">
                        <a:solidFill>
                          <a:schemeClr val="tx1"/>
                        </a:solidFill>
                        <a:uFillTx/>
                        <a:latin typeface="仿宋" charset="0"/>
                        <a:ea typeface="仿宋" charset="0"/>
                        <a:cs typeface="仿宋" charset="0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214884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 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   福特经理问这需要多少费时，这德国工程说是1000USD。哇，1千美元！这在当时是一笔不小的费用。福特经理说，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福特公司有项规定，支付这个费用，需要要给一个合理的成本，这德国工程想了想说：这支粉笔与油布，成本是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美元，在这油布上这一通画，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999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美元。</a:t>
                      </a:r>
                      <a:endParaRPr lang="zh-CN" altLang="en-US" sz="1800" b="0">
                        <a:solidFill>
                          <a:schemeClr val="tx1"/>
                        </a:solidFill>
                        <a:uFillTx/>
                        <a:latin typeface="仿宋" charset="0"/>
                        <a:ea typeface="仿宋" charset="0"/>
                        <a:cs typeface="仿宋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    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福特经理想请这德国工程来他们厂工作，但被这德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国工程师拒绝了，理由是这家小厂的老板在他最困难时收留了他。福特公司财大气粗啊，就把这小厂给收购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uFillTx/>
                          <a:latin typeface="仿宋" charset="0"/>
                          <a:ea typeface="仿宋" charset="0"/>
                          <a:cs typeface="仿宋" charset="0"/>
                        </a:rPr>
                        <a:t>了。</a:t>
                      </a:r>
                      <a:endParaRPr lang="zh-CN" altLang="en-US" sz="1800" b="0">
                        <a:solidFill>
                          <a:schemeClr val="tx1"/>
                        </a:solidFill>
                        <a:uFillTx/>
                        <a:latin typeface="仿宋" charset="0"/>
                        <a:ea typeface="仿宋" charset="0"/>
                        <a:cs typeface="仿宋" charset="0"/>
                      </a:endParaRPr>
                    </a:p>
                  </a:txBody>
                  <a:tcPr>
                    <a:noFill/>
                  </a:tcPr>
                </a:tc>
              </a:tr>
              <a:tr h="65214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 b="0">
                        <a:solidFill>
                          <a:schemeClr val="tx1"/>
                        </a:solidFill>
                        <a:uFillTx/>
                        <a:latin typeface="仿宋" charset="0"/>
                        <a:ea typeface="仿宋" charset="0"/>
                        <a:cs typeface="仿宋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4060" y="417195"/>
            <a:ext cx="8486140" cy="441960"/>
          </a:xfrm>
        </p:spPr>
        <p:txBody>
          <a:bodyPr/>
          <a:p>
            <a:r>
              <a:rPr lang="zh-CN" altLang="en-US"/>
              <a:t>大学生有什么资</a:t>
            </a:r>
            <a:r>
              <a:rPr lang="zh-CN" altLang="en-US"/>
              <a:t>源？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53795" y="454660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聪明的头脑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925060" y="5278120"/>
            <a:ext cx="170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旺盛的精力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8568055" y="5632450"/>
            <a:ext cx="2355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强盛的时代</a:t>
            </a:r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215" y="2038350"/>
            <a:ext cx="3798570" cy="3159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1149985"/>
            <a:ext cx="3319145" cy="3303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740" y="2895600"/>
            <a:ext cx="4281805" cy="2565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1</a:t>
            </a:r>
            <a:r>
              <a:t>、小目标：生活费自由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960" y="1246505"/>
            <a:ext cx="1080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小目标的定义：能零星完成客户对</a:t>
            </a:r>
            <a:r>
              <a:rPr lang="en-US" altLang="zh-CN"/>
              <a:t>Odoo</a:t>
            </a:r>
            <a:r>
              <a:rPr lang="zh-CN" altLang="en-US"/>
              <a:t>的个性化的小需求，客户愿意支付几百元的费用，满足零食生活</a:t>
            </a:r>
            <a:r>
              <a:rPr lang="zh-CN" altLang="en-US"/>
              <a:t>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45705" y="177609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官方第三方插件</a:t>
            </a:r>
            <a:r>
              <a:rPr lang="zh-CN" altLang="en-US"/>
              <a:t>介绍：</a:t>
            </a:r>
            <a:endParaRPr lang="zh-CN" altLang="en-US"/>
          </a:p>
        </p:txBody>
      </p:sp>
      <p:pic>
        <p:nvPicPr>
          <p:cNvPr id="7" name="图片 6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776095"/>
            <a:ext cx="5825490" cy="4152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04785" y="2533650"/>
            <a:ext cx="24695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</a:t>
            </a:r>
            <a:r>
              <a:rPr lang="en-US" altLang="zh-CN"/>
              <a:t>Odoo</a:t>
            </a:r>
            <a:r>
              <a:rPr lang="zh-CN" altLang="en-US"/>
              <a:t>的架</a:t>
            </a:r>
            <a:r>
              <a:rPr lang="zh-CN" altLang="en-US"/>
              <a:t>构</a:t>
            </a:r>
            <a:endParaRPr lang="zh-CN" altLang="en-US"/>
          </a:p>
          <a:p>
            <a:r>
              <a:rPr lang="zh-CN" altLang="en-US"/>
              <a:t>写小插件</a:t>
            </a:r>
            <a:endParaRPr lang="zh-CN" altLang="en-US"/>
          </a:p>
          <a:p>
            <a:r>
              <a:rPr lang="zh-CN" altLang="en-US"/>
              <a:t>官方商店里</a:t>
            </a:r>
            <a:r>
              <a:rPr lang="zh-CN" altLang="en-US"/>
              <a:t>销售</a:t>
            </a:r>
            <a:endParaRPr lang="zh-CN" altLang="en-US"/>
          </a:p>
          <a:p>
            <a:r>
              <a:rPr lang="zh-CN" altLang="en-US"/>
              <a:t>与平台</a:t>
            </a:r>
            <a:r>
              <a:rPr lang="en-US" altLang="zh-CN"/>
              <a:t>3/7</a:t>
            </a:r>
            <a:r>
              <a:rPr lang="zh-CN" altLang="en-US"/>
              <a:t>分</a:t>
            </a:r>
            <a:r>
              <a:rPr lang="zh-CN" altLang="en-US"/>
              <a:t>成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1</a:t>
            </a:r>
            <a:r>
              <a:t>、小目标：生活费自由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2460" y="1124585"/>
            <a:ext cx="10927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小目标的定义：能零星完成客户对</a:t>
            </a:r>
            <a:r>
              <a:rPr lang="en-US" altLang="zh-CN"/>
              <a:t>Odoo</a:t>
            </a:r>
            <a:r>
              <a:rPr lang="zh-CN" altLang="en-US"/>
              <a:t>的个性化的小需求，客户愿意支付几百元的费用，满足零食生活</a:t>
            </a:r>
            <a:r>
              <a:rPr lang="zh-CN" altLang="en-US"/>
              <a:t>用</a:t>
            </a:r>
            <a:endParaRPr lang="zh-CN" altLang="en-US"/>
          </a:p>
        </p:txBody>
      </p:sp>
      <p:pic>
        <p:nvPicPr>
          <p:cNvPr id="9" name="图片 8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758315"/>
            <a:ext cx="5876925" cy="39617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89925" y="28136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网站</a:t>
            </a:r>
            <a:r>
              <a:rPr lang="zh-CN" altLang="en-US"/>
              <a:t>风格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1</a:t>
            </a:r>
            <a:r>
              <a:t>、小目标：生活费自由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1850" y="1246505"/>
            <a:ext cx="1080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小目标的定义：能零星完成客户对</a:t>
            </a:r>
            <a:r>
              <a:rPr lang="en-US" altLang="zh-CN"/>
              <a:t>Odoo</a:t>
            </a:r>
            <a:r>
              <a:rPr lang="zh-CN" altLang="en-US"/>
              <a:t>的个性化的小需求，客户愿意支付几百元的费用，满足零食生活</a:t>
            </a:r>
            <a:r>
              <a:rPr lang="zh-CN" altLang="en-US"/>
              <a:t>用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07260" y="335280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提供系统安装</a:t>
            </a:r>
            <a:r>
              <a:rPr lang="zh-CN" altLang="en-US"/>
              <a:t>服务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07260" y="2589530"/>
            <a:ext cx="3903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利用互联网</a:t>
            </a:r>
            <a:r>
              <a:rPr lang="en-US" altLang="zh-CN"/>
              <a:t>,</a:t>
            </a:r>
            <a:r>
              <a:rPr lang="zh-CN" altLang="en-US"/>
              <a:t>搭自己的一个</a:t>
            </a:r>
            <a:r>
              <a:rPr lang="en-US" altLang="zh-CN"/>
              <a:t>DEMO</a:t>
            </a:r>
            <a:r>
              <a:rPr lang="zh-CN" altLang="en-US"/>
              <a:t>网</a:t>
            </a:r>
            <a:r>
              <a:rPr lang="zh-CN" altLang="en-US"/>
              <a:t>站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07260" y="3932555"/>
            <a:ext cx="566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个性开发服务，如增加新的对象属性，修改打印标签</a:t>
            </a:r>
            <a:r>
              <a:rPr lang="zh-CN" altLang="en-US"/>
              <a:t>等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19580" y="200723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如何找卖</a:t>
            </a:r>
            <a:r>
              <a:rPr lang="zh-CN" altLang="en-US"/>
              <a:t>家？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07260" y="45929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培训</a:t>
            </a:r>
            <a:r>
              <a:rPr lang="zh-CN" altLang="en-US"/>
              <a:t>教育：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003935" y="3547745"/>
            <a:ext cx="2526030" cy="6870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Object 107"/>
          <p:cNvSpPr txBox="1"/>
          <p:nvPr>
            <p:custDataLst>
              <p:tags r:id="rId1"/>
            </p:custDataLst>
          </p:nvPr>
        </p:nvSpPr>
        <p:spPr>
          <a:xfrm>
            <a:off x="0" y="1315034"/>
            <a:ext cx="2979420" cy="692785"/>
          </a:xfrm>
          <a:prstGeom prst="rect">
            <a:avLst/>
          </a:prstGeom>
        </p:spPr>
        <p:txBody>
          <a:bodyPr vert="horz" wrap="square" tIns="0" bIns="0" rtlCol="0" anchor="b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4200" b="0" i="0" spc="430" dirty="0">
                <a:solidFill>
                  <a:srgbClr val="000000"/>
                </a:solidFill>
                <a:latin typeface="Times New Roman" panose="02020603050405020304" charset="0"/>
                <a:ea typeface="汉仪中楷简" panose="02010600000101010101" charset="-122"/>
              </a:rPr>
              <a:t>目录</a:t>
            </a:r>
            <a:endParaRPr lang="zh-CN" sz="4200" b="0" i="0" spc="430" dirty="0">
              <a:solidFill>
                <a:srgbClr val="000000"/>
              </a:solidFill>
              <a:latin typeface="Times New Roman" panose="02020603050405020304" charset="0"/>
              <a:ea typeface="汉仪中楷简" panose="02010600000101010101" charset="-122"/>
            </a:endParaRPr>
          </a:p>
        </p:txBody>
      </p:sp>
      <p:sp>
        <p:nvSpPr>
          <p:cNvPr id="5" name="Object 108"/>
          <p:cNvSpPr txBox="1"/>
          <p:nvPr>
            <p:custDataLst>
              <p:tags r:id="rId2"/>
            </p:custDataLst>
          </p:nvPr>
        </p:nvSpPr>
        <p:spPr>
          <a:xfrm>
            <a:off x="10795" y="2058619"/>
            <a:ext cx="3161030" cy="514350"/>
          </a:xfrm>
          <a:prstGeom prst="rect">
            <a:avLst/>
          </a:prstGeom>
        </p:spPr>
        <p:txBody>
          <a:bodyPr vert="horz" wrap="square" tIns="0" bIns="0" rtlCol="0" anchor="t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800" b="0" i="0" spc="149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</a:rPr>
              <a:t>CONTENTS</a:t>
            </a:r>
            <a:endParaRPr lang="zh-CN" sz="2800" b="0" i="0" spc="149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sp>
        <p:nvSpPr>
          <p:cNvPr id="6" name="Object 109"/>
          <p:cNvSpPr txBox="1"/>
          <p:nvPr>
            <p:custDataLst>
              <p:tags r:id="rId3"/>
            </p:custDataLst>
          </p:nvPr>
        </p:nvSpPr>
        <p:spPr>
          <a:xfrm>
            <a:off x="1151890" y="3109544"/>
            <a:ext cx="3258185" cy="584200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小目标：生活费自</a:t>
            </a: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由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7" name="Object 1010"/>
          <p:cNvSpPr txBox="1"/>
          <p:nvPr>
            <p:custDataLst>
              <p:tags r:id="rId4"/>
            </p:custDataLst>
          </p:nvPr>
        </p:nvSpPr>
        <p:spPr>
          <a:xfrm>
            <a:off x="1151890" y="3727399"/>
            <a:ext cx="3258185" cy="58356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中目标：学费自</a:t>
            </a: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由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8" name="Object 1011"/>
          <p:cNvSpPr txBox="1"/>
          <p:nvPr>
            <p:custDataLst>
              <p:tags r:id="rId5"/>
            </p:custDataLst>
          </p:nvPr>
        </p:nvSpPr>
        <p:spPr>
          <a:xfrm>
            <a:off x="1151890" y="4344670"/>
            <a:ext cx="3614420" cy="58356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 lnSpcReduction="10000"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大目标：财富</a:t>
            </a: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自由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10" name="Object 1012"/>
          <p:cNvSpPr txBox="1"/>
          <p:nvPr>
            <p:custDataLst>
              <p:tags r:id="rId6"/>
            </p:custDataLst>
          </p:nvPr>
        </p:nvSpPr>
        <p:spPr>
          <a:xfrm>
            <a:off x="172720" y="3077159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01</a:t>
            </a:r>
            <a:endParaRPr lang="zh-CN" altLang="en-US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7"/>
            </p:custDataLst>
          </p:nvPr>
        </p:nvCxnSpPr>
        <p:spPr>
          <a:xfrm>
            <a:off x="222885" y="2705684"/>
            <a:ext cx="36144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8"/>
            </p:custDataLst>
          </p:nvPr>
        </p:nvCxnSpPr>
        <p:spPr>
          <a:xfrm>
            <a:off x="220345" y="2705684"/>
            <a:ext cx="67627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109"/>
          <p:cNvSpPr txBox="1"/>
          <p:nvPr>
            <p:custDataLst>
              <p:tags r:id="rId9"/>
            </p:custDataLst>
          </p:nvPr>
        </p:nvSpPr>
        <p:spPr>
          <a:xfrm>
            <a:off x="1151890" y="4961839"/>
            <a:ext cx="3258185" cy="58356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dk1"/>
                </a:solidFill>
                <a:latin typeface="Times New Roman" panose="02020603050405020304" charset="0"/>
                <a:ea typeface="汉仪楷体简" panose="02010600000101010101" charset="-122"/>
                <a:sym typeface="+mn-ea"/>
              </a:rPr>
              <a:t>交流</a:t>
            </a:r>
            <a:endParaRPr lang="zh-CN" altLang="en-US" sz="2000" dirty="0">
              <a:solidFill>
                <a:schemeClr val="dk1"/>
              </a:solidFill>
              <a:latin typeface="Times New Roman" panose="02020603050405020304" charset="0"/>
              <a:ea typeface="汉仪楷体简" panose="02010600000101010101" charset="-122"/>
              <a:sym typeface="+mn-ea"/>
            </a:endParaRPr>
          </a:p>
        </p:txBody>
      </p:sp>
      <p:sp>
        <p:nvSpPr>
          <p:cNvPr id="33" name="Object 1012"/>
          <p:cNvSpPr txBox="1"/>
          <p:nvPr>
            <p:custDataLst>
              <p:tags r:id="rId10"/>
            </p:custDataLst>
          </p:nvPr>
        </p:nvSpPr>
        <p:spPr>
          <a:xfrm>
            <a:off x="172720" y="3690569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</a:t>
            </a:r>
            <a:r>
              <a:rPr lang="en-US" alt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2</a:t>
            </a:r>
            <a:endParaRPr lang="en-US" altLang="zh-CN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sp>
        <p:nvSpPr>
          <p:cNvPr id="34" name="Object 1012"/>
          <p:cNvSpPr txBox="1"/>
          <p:nvPr>
            <p:custDataLst>
              <p:tags r:id="rId11"/>
            </p:custDataLst>
          </p:nvPr>
        </p:nvSpPr>
        <p:spPr>
          <a:xfrm>
            <a:off x="172720" y="4303979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</a:t>
            </a:r>
            <a:r>
              <a:rPr lang="en-US" alt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3</a:t>
            </a:r>
            <a:endParaRPr lang="en-US" altLang="zh-CN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  <p:sp>
        <p:nvSpPr>
          <p:cNvPr id="35" name="Object 1012"/>
          <p:cNvSpPr txBox="1"/>
          <p:nvPr>
            <p:custDataLst>
              <p:tags r:id="rId12"/>
            </p:custDataLst>
          </p:nvPr>
        </p:nvSpPr>
        <p:spPr>
          <a:xfrm>
            <a:off x="172720" y="4926914"/>
            <a:ext cx="700405" cy="476885"/>
          </a:xfrm>
          <a:prstGeom prst="rect">
            <a:avLst/>
          </a:prstGeom>
        </p:spPr>
        <p:txBody>
          <a:bodyPr vert="horz" wrap="square" t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0</a:t>
            </a:r>
            <a:r>
              <a:rPr lang="en-US" altLang="zh-CN" sz="24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汉仪楷体简" panose="02010600000101010101" charset="-122"/>
              </a:rPr>
              <a:t>4</a:t>
            </a:r>
            <a:endParaRPr lang="en-US" altLang="zh-CN" sz="2400" b="0" i="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汉仪楷体简" panose="02010600000101010101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3250" y="417195"/>
            <a:ext cx="7731125" cy="441960"/>
          </a:xfrm>
        </p:spPr>
        <p:txBody>
          <a:bodyPr/>
          <a:p>
            <a:r>
              <a:rPr lang="en-US" altLang="zh-CN"/>
              <a:t>2</a:t>
            </a:r>
            <a:r>
              <a:t>、中目标：</a:t>
            </a:r>
            <a:r>
              <a:t>学费自由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3730" y="1169670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中目标的定义：可提供满足某个行业的管理信息</a:t>
            </a:r>
            <a:r>
              <a:rPr lang="zh-CN" altLang="en-US"/>
              <a:t>系统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3730" y="16764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一个完整的餐饮连锁店</a:t>
            </a:r>
            <a:r>
              <a:rPr lang="zh-CN" altLang="en-US"/>
              <a:t>系统：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2440" y="1698625"/>
            <a:ext cx="5440680" cy="3460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" y="5137150"/>
            <a:ext cx="8420735" cy="14046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99210" y="368871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系统的组织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16185" y="2211705"/>
            <a:ext cx="1452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资源：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、员</a:t>
            </a:r>
            <a:r>
              <a:rPr lang="zh-CN" altLang="en-US"/>
              <a:t>工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、营业门</a:t>
            </a:r>
            <a:r>
              <a:rPr lang="zh-CN" altLang="en-US"/>
              <a:t>店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、资</a:t>
            </a:r>
            <a:r>
              <a:rPr lang="zh-CN" altLang="en-US"/>
              <a:t>金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14*i*1"/>
  <p:tag name="KSO_WM_BEAUTIFY_FLAG" val="#wm#"/>
  <p:tag name="KSO_WM_TAG_VERSION" val="1.0"/>
  <p:tag name="KSO_WM_CHIP_GROUPID" val="62fdb144295c1bf6da972e48"/>
  <p:tag name="KSO_WM_CHIP_XID" val="62fdb17b295c1bf6da97312b"/>
  <p:tag name="KSO_WM_UNIT_DEC_AREA_ID" val="b703d22b12634729bf9c79912b51764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0f25239fd9a4eaabbbc57e05037bfd4"/>
  <p:tag name="KSO_WM_UNIT_FILL_FORE_SCHEMECOLOR_INDEX_BRIGHTNESS" val="0"/>
  <p:tag name="KSO_WM_UNIT_FILL_FORE_SCHEMECOLOR_INDEX" val="14"/>
  <p:tag name="KSO_WM_UNIT_FILL_TYPE" val="1"/>
</p:tagLst>
</file>

<file path=ppt/tags/tag10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da7055821d5b4d57919dbf38a5f01c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c9d1a817a54dbbb65b084ccaf98080"/>
  <p:tag name="KSO_WM_UNIT_FILL_FORE_SCHEMECOLOR_INDEX_BRIGHTNESS" val="0"/>
  <p:tag name="KSO_WM_UNIT_FILL_FORE_SCHEMECOLOR_INDEX" val="14"/>
  <p:tag name="KSO_WM_UNIT_FILL_TYPE" val="1"/>
</p:tagLst>
</file>

<file path=ppt/tags/tag10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8c174af255eb41c6a2c87e1d5646463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d4f1221563481998fc15c4834b6c59"/>
  <p:tag name="KSO_WM_SLIDE_BACKGROUND_TYPE" val="leftRight"/>
  <p:tag name="KSO_WM_UNIT_FILL_FORE_SCHEMECOLOR_INDEX_BRIGHTNESS" val="0"/>
  <p:tag name="KSO_WM_UNIT_FILL_FORE_SCHEMECOLOR_INDEX" val="14"/>
  <p:tag name="KSO_WM_UNIT_FILL_TYPE" val="1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106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6c2f397324ca4d57a2bee4a152b77374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9ebeac98d284d068830cc16b9c26978"/>
  <p:tag name="KSO_WM_SLIDE_BACKGROUND_TYPE" val="leftRight"/>
</p:tagLst>
</file>

<file path=ppt/tags/tag10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59ca848181ff413fa47e72f7bebd227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f08e82e7235401bb1d2db502a6eb5ee"/>
</p:tagLst>
</file>

<file path=ppt/tags/tag11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945c33c3b42247c0904b109656f90e6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6ba4b34659a4808a04cbd17ea8f780f"/>
  <p:tag name="KSO_WM_SLIDE_BACKGROUND_TYPE" val="topBottom"/>
  <p:tag name="KSO_WM_UNIT_FILL_FORE_SCHEMECOLOR_INDEX_BRIGHTNESS" val="0"/>
  <p:tag name="KSO_WM_UNIT_FILL_FORE_SCHEMECOLOR_INDEX" val="14"/>
  <p:tag name="KSO_WM_UNIT_FILL_TYPE" val="1"/>
</p:tagLst>
</file>

<file path=ppt/tags/tag1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115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cd363927378d4689a0986e160eedf3a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97df93cb3b4f2f92959f26387d19f5"/>
  <p:tag name="KSO_WM_SLIDE_BACKGROUND_TYPE" val="topBottom"/>
</p:tagLst>
</file>

<file path=ppt/tags/tag11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69f0b0b014434382a7061d6fbf50cc9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84d613ae1a04e14a0174cc8286c22d3"/>
</p:tagLst>
</file>

<file path=ppt/tags/tag12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b2fc8661cbb74718ac6c4810f9ccb58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07a7954d6946d0b6bdcbb745f86de8"/>
  <p:tag name="KSO_WM_SLIDE_BACKGROUND_TYPE" val="bottomTop"/>
  <p:tag name="KSO_WM_UNIT_FILL_FORE_SCHEMECOLOR_INDEX_BRIGHTNESS" val="0"/>
  <p:tag name="KSO_WM_UNIT_FILL_FORE_SCHEMECOLOR_INDEX" val="14"/>
  <p:tag name="KSO_WM_UNIT_FILL_TYPE" val="1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124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ffd08a4fd6b44869ae0161e142216e6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99b5af9b174335b7f8847a3403d977"/>
  <p:tag name="KSO_WM_SLIDE_BACKGROUND_TYPE" val="bottomTop"/>
</p:tagLst>
</file>

<file path=ppt/tags/tag12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ea8b246117f8486286036179f9ec33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7eb5b6f43a44fe69e9e4a28bf1c2815"/>
  <p:tag name="KSO_WM_SLIDE_BACKGROUND_TYPE" val="navigation"/>
  <p:tag name="KSO_WM_UNIT_FILL_FORE_SCHEMECOLOR_INDEX_BRIGHTNESS" val="0"/>
  <p:tag name="KSO_WM_UNIT_FILL_FORE_SCHEMECOLOR_INDEX" val="14"/>
  <p:tag name="KSO_WM_UNIT_FILL_TYPE" val="1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133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f155a0cabebd409fb2dc5b2a18c2c0d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b6de5a05c1e49bcb51e18c7e9b86d3d"/>
  <p:tag name="KSO_WM_SLIDE_BACKGROUND_TYPE" val="navigation"/>
</p:tagLst>
</file>

<file path=ppt/tags/tag13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70aa2cc421e641618cfb92bff0a65f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46d3bb868647f6bf747bc8379e03aa"/>
  <p:tag name="KSO_WM_SLIDE_BACKGROUND_TYPE" val="belt"/>
  <p:tag name="KSO_WM_UNIT_FILL_FORE_SCHEMECOLOR_INDEX_BRIGHTNESS" val="0"/>
  <p:tag name="KSO_WM_UNIT_FILL_FORE_SCHEMECOLOR_INDEX" val="14"/>
  <p:tag name="KSO_WM_UNIT_FILL_TYPE" val="1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144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5dc12c0d882b49008143e71bf67ac1e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f294f4831b464cb475e33b2e017dbf"/>
  <p:tag name="KSO_WM_SLIDE_BACKGROUND_TYPE" val="belt"/>
</p:tagLst>
</file>

<file path=ppt/tags/tag145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c76b1d8994a24ad08b613a7185b7a204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9d2086b50384417a7a9dc64a8f460a5"/>
  <p:tag name="KSO_WM_SLIDE_BACKGROUND_TYPE" val="belt"/>
</p:tagLst>
</file>

<file path=ppt/tags/tag14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774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774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6774"/>
  <p:tag name="KSO_WM_CHIP_COLORING" val="1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简约风教育教学通用性教案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774_1*a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de4e88a9b32d40fdb0da99ba5a4354fa"/>
  <p:tag name="KSO_WM_CHIP_GROUPID" val="619ddf4a56c5b5f57912a631"/>
  <p:tag name="KSO_WM_CHIP_XID" val="619ddf4a56c5b5f57912a62e"/>
  <p:tag name="KSO_WM_CHIP_FILLAREA_FILL_RULE" val="{&quot;fill_align&quot;:&quot;lm&quot;,&quot;fill_mode&quot;:&quot;adaptive&quot;,&quot;sacle_strategy&quot;:&quot;smart&quot;}"/>
  <p:tag name="KSO_WM_ASSEMBLE_CHIP_INDEX" val="97720f51d14a4b629600356aaab789cd"/>
  <p:tag name="KSO_WM_UNIT_TEXT_FILL_FORE_SCHEMECOLOR_INDEX_BRIGHTNESS" val="0.15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774_1*f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714ef4cd4feb4979be3970330f6953d1"/>
  <p:tag name="KSO_WM_CHIP_GROUPID" val="619ddf4a56c5b5f57912a631"/>
  <p:tag name="KSO_WM_CHIP_XID" val="619ddf4a56c5b5f57912a62e"/>
  <p:tag name="KSO_WM_CHIP_FILLAREA_FILL_RULE" val="{&quot;fill_align&quot;:&quot;lm&quot;,&quot;fill_mode&quot;:&quot;adaptive&quot;,&quot;sacle_strategy&quot;:&quot;smart&quot;}"/>
  <p:tag name="KSO_WM_ASSEMBLE_CHIP_INDEX" val="97720f51d14a4b629600356aaab789cd"/>
  <p:tag name="KSO_WM_UNIT_TEXT_FILL_FORE_SCHEMECOLOR_INDEX_BRIGHTNESS" val="0.15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SLIDE_ID" val="custom20226774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6774"/>
  <p:tag name="KSO_WM_SLIDE_LAYOUT" val="a_f"/>
  <p:tag name="KSO_WM_SLIDE_LAYOUT_CNT" val="1_1"/>
  <p:tag name="KSO_WM_CHIP_INFOS" val="{&quot;type&quot;:0,&quot;layout_type&quot;:&quot;1_NF_L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4a9d9b1e630cfd8f114d27"/>
  <p:tag name="KSO_WM_CHIP_FILLPROP" val="[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b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t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]"/>
  <p:tag name="KSO_WM_CHIP_DECFILLPROP" val="[]"/>
  <p:tag name="KSO_WM_CHIP_GROUPID" val="614a9d9b1e630cfd8f114d26"/>
  <p:tag name="KSO_WM_SLIDE_LAYOUT_INFO" val="{&quot;id&quot;:&quot;2022-09-02T11:02:52&quot;,&quot;margin&quot;:{&quot;bottom&quot;:4.7312097549438477,&quot;left&quot;:0.95073616504669189,&quot;right&quot;:14.313993453979492,&quot;top&quot;:6.3451681137084961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CHIP_COLORING" val="1"/>
  <p:tag name="KSO_WM_SLIDE_SUBTYPE" val="pureTxt"/>
  <p:tag name="KSO_WM_TEMPLATE_ASSEMBLE_XID" val="63117258a35593066d07b6b6"/>
  <p:tag name="KSO_WM_TEMPLATE_ASSEMBLE_GROUPID" val="62fdb144295c1bf6da972e48"/>
  <p:tag name="KSO_WM_TEMPLATE_THUMBS_INDEX" val="1、5、6、7、12、20"/>
  <p:tag name="KSO_WM_SPECIAL_SOURCE" val="bdnull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DEFAULT_FONT" val="60;66;2"/>
  <p:tag name="KSO_WM_UNIT_BLOCK" val="0"/>
  <p:tag name="KSO_WM_UNIT_DEC_AREA_ID" val="9385b0f943fd4e96aa81348c65f7f62c"/>
  <p:tag name="KSO_WM_UNIT_ISCONTENTSTITLE" val="1"/>
  <p:tag name="KSO_WM_UNIT_ISNUMDGMTITLE" val="0"/>
  <p:tag name="KSO_WM_UNIT_PRESET_TEXT" val="目录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774_4*a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USESOURCEFORMAT_APPLY" val="1"/>
</p:tagLst>
</file>

<file path=ppt/tags/tag161.xml><?xml version="1.0" encoding="utf-8"?>
<p:tagLst xmlns:p="http://schemas.openxmlformats.org/presentationml/2006/main">
  <p:tag name="KSO_WM_UNIT_DEFAULT_FONT" val="24;28;2"/>
  <p:tag name="KSO_WM_UNIT_BLOCK" val="0"/>
  <p:tag name="KSO_WM_UNIT_DEC_AREA_ID" val="2d199cd2c0fc4a6e8f051d9876180e2d"/>
  <p:tag name="KSO_WM_UNIT_ISCONTENTSTITLE" val="0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6774_4*b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BLOCK" val="0"/>
  <p:tag name="KSO_WM_UNIT_DEC_AREA_ID" val="4893e4d349e4491a9cbc3086a3d3e8f8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6774_4*l_h_a*1_1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UNIT_VALUE" val="28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BLOCK" val="0"/>
  <p:tag name="KSO_WM_UNIT_DEC_AREA_ID" val="c6a85c771dec4fbaa6746d6b9a6d2189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6774_4*l_h_a*1_2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VALUE" val="28"/>
  <p:tag name="KSO_WM_UNIT_USESOURCEFORMAT_APPLY" val="1"/>
</p:tagLst>
</file>

<file path=ppt/tags/tag164.xml><?xml version="1.0" encoding="utf-8"?>
<p:tagLst xmlns:p="http://schemas.openxmlformats.org/presentationml/2006/main">
  <p:tag name="KSO_WM_UNIT_BLOCK" val="0"/>
  <p:tag name="KSO_WM_UNIT_DEC_AREA_ID" val="5fbf11baab954e5fbe92baa2544d50e6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6774_4*l_h_a*1_3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VALUE" val="28"/>
  <p:tag name="KSO_WM_UNIT_USESOURCEFORMAT_APPLY" val="1"/>
</p:tagLst>
</file>

<file path=ppt/tags/tag165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6774_4*l_h_i*1_1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66.xml><?xml version="1.0" encoding="utf-8"?>
<p:tagLst xmlns:p="http://schemas.openxmlformats.org/presentationml/2006/main">
  <p:tag name="KSO_WM_UNIT_BLOCK" val="0"/>
  <p:tag name="KSO_WM_UNIT_DEC_AREA_ID" val="be10f6f4f2314669aae2c953f931302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774_4*i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67.xml><?xml version="1.0" encoding="utf-8"?>
<p:tagLst xmlns:p="http://schemas.openxmlformats.org/presentationml/2006/main">
  <p:tag name="KSO_WM_UNIT_BLOCK" val="0"/>
  <p:tag name="KSO_WM_UNIT_DEC_AREA_ID" val="0127aa3a13164c4a987f3821261347a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6774_4*i*2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168.xml><?xml version="1.0" encoding="utf-8"?>
<p:tagLst xmlns:p="http://schemas.openxmlformats.org/presentationml/2006/main">
  <p:tag name="KSO_WM_UNIT_BLOCK" val="0"/>
  <p:tag name="KSO_WM_UNIT_DEC_AREA_ID" val="4eed2eef566241e1bf4e1927acdbbdc0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26774_4*l_h_a*1_4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VALUE" val="28"/>
  <p:tag name="KSO_WM_UNIT_USESOURCEFORMAT_APPLY" val="1"/>
</p:tagLst>
</file>

<file path=ppt/tags/tag169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6774_4*l_h_i*1_2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6774_4*l_h_i*1_3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71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26774_4*l_h_i*1_4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72.xml><?xml version="1.0" encoding="utf-8"?>
<p:tagLst xmlns:p="http://schemas.openxmlformats.org/presentationml/2006/main">
  <p:tag name="KSO_WM_SLIDE_ID" val="custom20226774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6774"/>
  <p:tag name="KSO_WM_SLIDE_LAYOUT" val="a_b_l"/>
  <p:tag name="KSO_WM_SLIDE_LAYOUT_CNT" val="1_1_1"/>
  <p:tag name="KSO_WM_CHIP_INFOS" val="{&quot;type&quot;:0,&quot;layout_type&quot;:&quot;1_NF_LC_25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17cf18adb49c6c1f3d7a"/>
  <p:tag name="KSO_WM_CHIP_FILLPROP" val="[[{&quot;text_align&quot;:&quot;lm&quot;,&quot;text_direction&quot;:&quot;horizontal&quot;,&quot;support_big_font&quot;:false,&quot;picture_toward&quot;:0,&quot;picture_dockside&quot;:[],&quot;fill_id&quot;:&quot;58fdd5b278f847dca44ca3ccf049151d&quot;,&quot;fill_align&quot;:&quot;lm&quot;,&quot;chip_types&quot;:[&quot;diagram&quot;]}],[{&quot;text_align&quot;:&quot;cm&quot;,&quot;text_direction&quot;:&quot;horizontal&quot;,&quot;support_big_font&quot;:false,&quot;picture_toward&quot;:0,&quot;picture_dockside&quot;:[],&quot;fill_id&quot;:&quot;58fdd5b278f847dca44ca3ccf049151d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58fdd5b278f847dca44ca3ccf049151d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58fdd5b278f847dca44ca3ccf049151d&quot;,&quot;fill_align&quot;:&quot;cm&quot;,&quot;chip_types&quot;:[&quot;diagram&quot;]}]]"/>
  <p:tag name="KSO_WM_CHIP_DECFILLPROP" val="[]"/>
  <p:tag name="KSO_WM_SPECIAL_SOURCE" val="bdnull"/>
  <p:tag name="KSO_WM_CHIP_GROUPID" val="619317cf18adb49c6c1f3d7c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3117259a35593066d07b78e"/>
  <p:tag name="KSO_WM_TEMPLATE_ASSEMBLE_GROUPID" val="62fdb144295c1bf6da972e48"/>
</p:tagLst>
</file>

<file path=ppt/tags/tag173.xml><?xml version="1.0" encoding="utf-8"?>
<p:tagLst xmlns:p="http://schemas.openxmlformats.org/presentationml/2006/main">
  <p:tag name="TABLE_ENDDRAG_ORIGIN_RECT" val="885*413"/>
  <p:tag name="TABLE_ENDDRAG_RECT" val="37*85*885*413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79.xml><?xml version="1.0" encoding="utf-8"?>
<p:tagLst xmlns:p="http://schemas.openxmlformats.org/presentationml/2006/main">
  <p:tag name="KSO_WM_UNIT_DEFAULT_FONT" val="60;66;2"/>
  <p:tag name="KSO_WM_UNIT_BLOCK" val="0"/>
  <p:tag name="KSO_WM_UNIT_DEC_AREA_ID" val="9385b0f943fd4e96aa81348c65f7f62c"/>
  <p:tag name="KSO_WM_UNIT_ISCONTENTSTITLE" val="1"/>
  <p:tag name="KSO_WM_UNIT_ISNUMDGMTITLE" val="0"/>
  <p:tag name="KSO_WM_UNIT_PRESET_TEXT" val="目录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774_4*a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USESOURCEFORMAT_APPLY" val="1"/>
</p:tagLst>
</file>

<file path=ppt/tags/tag18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2*i*1"/>
  <p:tag name="KSO_WM_BEAUTIFY_FLAG" val="#wm#"/>
  <p:tag name="KSO_WM_TAG_VERSION" val="1.0"/>
  <p:tag name="KSO_WM_CHIP_GROUPID" val="62fdb144295c1bf6da972e48"/>
  <p:tag name="KSO_WM_CHIP_XID" val="62fdb17b295c1bf6da973124"/>
  <p:tag name="KSO_WM_UNIT_DEC_AREA_ID" val="628d664b5a994d61b73c0337990f3afd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359f128485141f4b67af59b1b43328b"/>
  <p:tag name="KSO_WM_UNIT_FILL_FORE_SCHEMECOLOR_INDEX_BRIGHTNESS" val="0"/>
  <p:tag name="KSO_WM_UNIT_FILL_FORE_SCHEMECOLOR_INDEX" val="14"/>
  <p:tag name="KSO_WM_UNIT_FILL_TYPE" val="1"/>
</p:tagLst>
</file>

<file path=ppt/tags/tag180.xml><?xml version="1.0" encoding="utf-8"?>
<p:tagLst xmlns:p="http://schemas.openxmlformats.org/presentationml/2006/main">
  <p:tag name="KSO_WM_UNIT_DEFAULT_FONT" val="24;28;2"/>
  <p:tag name="KSO_WM_UNIT_BLOCK" val="0"/>
  <p:tag name="KSO_WM_UNIT_DEC_AREA_ID" val="2d199cd2c0fc4a6e8f051d9876180e2d"/>
  <p:tag name="KSO_WM_UNIT_ISCONTENTSTITLE" val="0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6774_4*b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UNIT_BLOCK" val="0"/>
  <p:tag name="KSO_WM_UNIT_DEC_AREA_ID" val="4893e4d349e4491a9cbc3086a3d3e8f8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6774_4*l_h_a*1_1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UNIT_VALUE" val="28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UNIT_BLOCK" val="0"/>
  <p:tag name="KSO_WM_UNIT_DEC_AREA_ID" val="c6a85c771dec4fbaa6746d6b9a6d2189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6774_4*l_h_a*1_2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VALUE" val="28"/>
  <p:tag name="KSO_WM_UNIT_USESOURCEFORMAT_APPLY" val="1"/>
</p:tagLst>
</file>

<file path=ppt/tags/tag183.xml><?xml version="1.0" encoding="utf-8"?>
<p:tagLst xmlns:p="http://schemas.openxmlformats.org/presentationml/2006/main">
  <p:tag name="KSO_WM_UNIT_BLOCK" val="0"/>
  <p:tag name="KSO_WM_UNIT_DEC_AREA_ID" val="5fbf11baab954e5fbe92baa2544d50e6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6774_4*l_h_a*1_3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VALUE" val="28"/>
  <p:tag name="KSO_WM_UNIT_USESOURCEFORMAT_APPLY" val="1"/>
</p:tagLst>
</file>

<file path=ppt/tags/tag184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6774_4*l_h_i*1_1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85.xml><?xml version="1.0" encoding="utf-8"?>
<p:tagLst xmlns:p="http://schemas.openxmlformats.org/presentationml/2006/main">
  <p:tag name="KSO_WM_UNIT_BLOCK" val="0"/>
  <p:tag name="KSO_WM_UNIT_DEC_AREA_ID" val="be10f6f4f2314669aae2c953f931302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774_4*i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86.xml><?xml version="1.0" encoding="utf-8"?>
<p:tagLst xmlns:p="http://schemas.openxmlformats.org/presentationml/2006/main">
  <p:tag name="KSO_WM_UNIT_BLOCK" val="0"/>
  <p:tag name="KSO_WM_UNIT_DEC_AREA_ID" val="0127aa3a13164c4a987f3821261347a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6774_4*i*2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187.xml><?xml version="1.0" encoding="utf-8"?>
<p:tagLst xmlns:p="http://schemas.openxmlformats.org/presentationml/2006/main">
  <p:tag name="KSO_WM_UNIT_BLOCK" val="0"/>
  <p:tag name="KSO_WM_UNIT_DEC_AREA_ID" val="4eed2eef566241e1bf4e1927acdbbdc0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26774_4*l_h_a*1_4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VALUE" val="28"/>
  <p:tag name="KSO_WM_UNIT_USESOURCEFORMAT_APPLY" val="1"/>
</p:tagLst>
</file>

<file path=ppt/tags/tag188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6774_4*l_h_i*1_2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89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6774_4*l_h_i*1_3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9.xml><?xml version="1.0" encoding="utf-8"?>
<p:tagLst xmlns:p="http://schemas.openxmlformats.org/presentationml/2006/main">
  <p:tag name="KSO_WM_UNIT_SUBTYPE" val="u"/>
  <p:tag name="KSO_WM_TEMPLATE_CATEGORY" val="chip"/>
  <p:tag name="KSO_WM_TEMPLATE_INDEX" val="20226774"/>
  <p:tag name="KSO_WM_UNIT_TYPE" val="i"/>
  <p:tag name="KSO_WM_UNIT_INDEX" val="1"/>
  <p:tag name="KSO_WM_UNIT_ID" val="chip20226774_4*i*1"/>
  <p:tag name="KSO_WM_BEAUTIFY_FLAG" val="#wm#"/>
  <p:tag name="KSO_WM_TAG_VERSION" val="1.0"/>
  <p:tag name="KSO_WM_CHIP_GROUPID" val="62fdb144295c1bf6da972e48"/>
  <p:tag name="KSO_WM_CHIP_XID" val="62fdb17b295c1bf6da973123"/>
  <p:tag name="KSO_WM_UNIT_DEC_AREA_ID" val="6253e6906ca445bbbfc7ec8ab4079ef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c28e6df0678413c98dc9b42a5fc9f81"/>
</p:tagLst>
</file>

<file path=ppt/tags/tag190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26774_4*l_h_i*1_4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91.xml><?xml version="1.0" encoding="utf-8"?>
<p:tagLst xmlns:p="http://schemas.openxmlformats.org/presentationml/2006/main">
  <p:tag name="KSO_WM_SLIDE_ID" val="custom20226774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6774"/>
  <p:tag name="KSO_WM_SLIDE_LAYOUT" val="a_b_l"/>
  <p:tag name="KSO_WM_SLIDE_LAYOUT_CNT" val="1_1_1"/>
  <p:tag name="KSO_WM_CHIP_INFOS" val="{&quot;type&quot;:0,&quot;layout_type&quot;:&quot;1_NF_LC_25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17cf18adb49c6c1f3d7a"/>
  <p:tag name="KSO_WM_CHIP_FILLPROP" val="[[{&quot;text_align&quot;:&quot;lm&quot;,&quot;text_direction&quot;:&quot;horizontal&quot;,&quot;support_big_font&quot;:false,&quot;picture_toward&quot;:0,&quot;picture_dockside&quot;:[],&quot;fill_id&quot;:&quot;58fdd5b278f847dca44ca3ccf049151d&quot;,&quot;fill_align&quot;:&quot;lm&quot;,&quot;chip_types&quot;:[&quot;diagram&quot;]}],[{&quot;text_align&quot;:&quot;cm&quot;,&quot;text_direction&quot;:&quot;horizontal&quot;,&quot;support_big_font&quot;:false,&quot;picture_toward&quot;:0,&quot;picture_dockside&quot;:[],&quot;fill_id&quot;:&quot;58fdd5b278f847dca44ca3ccf049151d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58fdd5b278f847dca44ca3ccf049151d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58fdd5b278f847dca44ca3ccf049151d&quot;,&quot;fill_align&quot;:&quot;cm&quot;,&quot;chip_types&quot;:[&quot;diagram&quot;]}]]"/>
  <p:tag name="KSO_WM_CHIP_DECFILLPROP" val="[]"/>
  <p:tag name="KSO_WM_SPECIAL_SOURCE" val="bdnull"/>
  <p:tag name="KSO_WM_CHIP_GROUPID" val="619317cf18adb49c6c1f3d7c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3117259a35593066d07b78e"/>
  <p:tag name="KSO_WM_TEMPLATE_ASSEMBLE_GROUPID" val="62fdb144295c1bf6da972e48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199.xml><?xml version="1.0" encoding="utf-8"?>
<p:tagLst xmlns:p="http://schemas.openxmlformats.org/presentationml/2006/main">
  <p:tag name="KSO_WM_UNIT_DEFAULT_FONT" val="60;66;2"/>
  <p:tag name="KSO_WM_UNIT_BLOCK" val="0"/>
  <p:tag name="KSO_WM_UNIT_DEC_AREA_ID" val="9385b0f943fd4e96aa81348c65f7f62c"/>
  <p:tag name="KSO_WM_UNIT_ISCONTENTSTITLE" val="1"/>
  <p:tag name="KSO_WM_UNIT_ISNUMDGMTITLE" val="0"/>
  <p:tag name="KSO_WM_UNIT_PRESET_TEXT" val="目录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774_4*a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USESOURCEFORMAT_APPLY" val="1"/>
</p:tagLst>
</file>

<file path=ppt/tags/tag2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16*i*1"/>
  <p:tag name="KSO_WM_BEAUTIFY_FLAG" val="#wm#"/>
  <p:tag name="KSO_WM_TAG_VERSION" val="1.0"/>
  <p:tag name="KSO_WM_CHIP_GROUPID" val="62fdb144295c1bf6da972e48"/>
  <p:tag name="KSO_WM_CHIP_XID" val="62fdb17b295c1bf6da973128"/>
  <p:tag name="KSO_WM_UNIT_DEC_AREA_ID" val="a7fdd646743b429dbd6076865412b7e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e800116e4e742e8a356a5c7deea7584"/>
</p:tagLst>
</file>

<file path=ppt/tags/tag20.xml><?xml version="1.0" encoding="utf-8"?>
<p:tagLst xmlns:p="http://schemas.openxmlformats.org/presentationml/2006/main">
  <p:tag name="KSO_WM_UNIT_SUBTYPE" val="u"/>
  <p:tag name="KSO_WM_TEMPLATE_CATEGORY" val="chip"/>
  <p:tag name="KSO_WM_TEMPLATE_INDEX" val="20226774"/>
  <p:tag name="KSO_WM_UNIT_TYPE" val="i"/>
  <p:tag name="KSO_WM_UNIT_INDEX" val="1"/>
  <p:tag name="KSO_WM_UNIT_ID" val="chip20226774_3*i*1"/>
  <p:tag name="KSO_WM_BEAUTIFY_FLAG" val="#wm#"/>
  <p:tag name="KSO_WM_TAG_VERSION" val="1.0"/>
  <p:tag name="KSO_WM_CHIP_GROUPID" val="62fdb144295c1bf6da972e48"/>
  <p:tag name="KSO_WM_CHIP_XID" val="62fdb17b295c1bf6da973122"/>
  <p:tag name="KSO_WM_UNIT_DEC_AREA_ID" val="8f52b608b4854a709f53a57625159c1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8af548cba1c4fa99196e2c3b11d1d54"/>
</p:tagLst>
</file>

<file path=ppt/tags/tag200.xml><?xml version="1.0" encoding="utf-8"?>
<p:tagLst xmlns:p="http://schemas.openxmlformats.org/presentationml/2006/main">
  <p:tag name="KSO_WM_UNIT_DEFAULT_FONT" val="24;28;2"/>
  <p:tag name="KSO_WM_UNIT_BLOCK" val="0"/>
  <p:tag name="KSO_WM_UNIT_DEC_AREA_ID" val="2d199cd2c0fc4a6e8f051d9876180e2d"/>
  <p:tag name="KSO_WM_UNIT_ISCONTENTSTITLE" val="0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6774_4*b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UNIT_BLOCK" val="0"/>
  <p:tag name="KSO_WM_UNIT_DEC_AREA_ID" val="4893e4d349e4491a9cbc3086a3d3e8f8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6774_4*l_h_a*1_1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UNIT_VALUE" val="28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BLOCK" val="0"/>
  <p:tag name="KSO_WM_UNIT_DEC_AREA_ID" val="c6a85c771dec4fbaa6746d6b9a6d2189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6774_4*l_h_a*1_2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VALUE" val="28"/>
  <p:tag name="KSO_WM_UNIT_USESOURCEFORMAT_APPLY" val="1"/>
</p:tagLst>
</file>

<file path=ppt/tags/tag203.xml><?xml version="1.0" encoding="utf-8"?>
<p:tagLst xmlns:p="http://schemas.openxmlformats.org/presentationml/2006/main">
  <p:tag name="KSO_WM_UNIT_BLOCK" val="0"/>
  <p:tag name="KSO_WM_UNIT_DEC_AREA_ID" val="5fbf11baab954e5fbe92baa2544d50e6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6774_4*l_h_a*1_3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VALUE" val="28"/>
  <p:tag name="KSO_WM_UNIT_USESOURCEFORMAT_APPLY" val="1"/>
</p:tagLst>
</file>

<file path=ppt/tags/tag204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6774_4*l_h_i*1_1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205.xml><?xml version="1.0" encoding="utf-8"?>
<p:tagLst xmlns:p="http://schemas.openxmlformats.org/presentationml/2006/main">
  <p:tag name="KSO_WM_UNIT_BLOCK" val="0"/>
  <p:tag name="KSO_WM_UNIT_DEC_AREA_ID" val="be10f6f4f2314669aae2c953f931302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774_4*i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206.xml><?xml version="1.0" encoding="utf-8"?>
<p:tagLst xmlns:p="http://schemas.openxmlformats.org/presentationml/2006/main">
  <p:tag name="KSO_WM_UNIT_BLOCK" val="0"/>
  <p:tag name="KSO_WM_UNIT_DEC_AREA_ID" val="0127aa3a13164c4a987f3821261347a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6774_4*i*2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207.xml><?xml version="1.0" encoding="utf-8"?>
<p:tagLst xmlns:p="http://schemas.openxmlformats.org/presentationml/2006/main">
  <p:tag name="KSO_WM_UNIT_BLOCK" val="0"/>
  <p:tag name="KSO_WM_UNIT_DEC_AREA_ID" val="4eed2eef566241e1bf4e1927acdbbdc0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26774_4*l_h_a*1_4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ASSEMBLE_CHIP_INDEX" val="21a3804e63d3414b9d701c146464d2fa"/>
  <p:tag name="KSO_WM_UNIT_TEXT_FILL_FORE_SCHEMECOLOR_INDEX_BRIGHTNESS" val="0"/>
  <p:tag name="KSO_WM_UNIT_TEXT_FILL_FORE_SCHEMECOLOR_INDEX" val="13"/>
  <p:tag name="KSO_WM_UNIT_TEXT_FILL_TYPE" val="1"/>
  <p:tag name="KSO_WM_UNIT_VALUE" val="28"/>
  <p:tag name="KSO_WM_UNIT_USESOURCEFORMAT_APPLY" val="1"/>
</p:tagLst>
</file>

<file path=ppt/tags/tag208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6774_4*l_h_i*1_2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209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6774_4*l_h_i*1_3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0.xml><?xml version="1.0" encoding="utf-8"?>
<p:tagLst xmlns:p="http://schemas.openxmlformats.org/presentationml/2006/main">
  <p:tag name="KSO_WM_UNIT_BLOCK" val="0"/>
  <p:tag name="KSO_WM_UNIT_DEC_AREA_ID" val="15e8f6444a7b4e53a2e5914310bc6cf0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26774_4*l_h_i*1_4_1"/>
  <p:tag name="KSO_WM_TEMPLATE_CATEGORY" val="custom"/>
  <p:tag name="KSO_WM_TEMPLATE_INDEX" val="20226774"/>
  <p:tag name="KSO_WM_UNIT_LAYERLEVEL" val="1_1_1"/>
  <p:tag name="KSO_WM_TAG_VERSION" val="1.0"/>
  <p:tag name="KSO_WM_BEAUTIFY_FLAG" val="#wm#"/>
  <p:tag name="KSO_WM_DIAGRAM_GROUP_CODE" val="l1-1"/>
  <p:tag name="KSO_WM_CHIP_GROUPID" val="625cd4d1fa96911f219257c9"/>
  <p:tag name="KSO_WM_CHIP_XID" val="625cd5cbfa96911f219257d0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21a3804e63d3414b9d701c146464d2fa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211.xml><?xml version="1.0" encoding="utf-8"?>
<p:tagLst xmlns:p="http://schemas.openxmlformats.org/presentationml/2006/main">
  <p:tag name="KSO_WM_SLIDE_ID" val="custom20226774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6774"/>
  <p:tag name="KSO_WM_SLIDE_LAYOUT" val="a_b_l"/>
  <p:tag name="KSO_WM_SLIDE_LAYOUT_CNT" val="1_1_1"/>
  <p:tag name="KSO_WM_CHIP_INFOS" val="{&quot;type&quot;:0,&quot;layout_type&quot;:&quot;1_NF_LC_25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17cf18adb49c6c1f3d7a"/>
  <p:tag name="KSO_WM_CHIP_FILLPROP" val="[[{&quot;text_align&quot;:&quot;lm&quot;,&quot;text_direction&quot;:&quot;horizontal&quot;,&quot;support_big_font&quot;:false,&quot;picture_toward&quot;:0,&quot;picture_dockside&quot;:[],&quot;fill_id&quot;:&quot;58fdd5b278f847dca44ca3ccf049151d&quot;,&quot;fill_align&quot;:&quot;lm&quot;,&quot;chip_types&quot;:[&quot;diagram&quot;]}],[{&quot;text_align&quot;:&quot;cm&quot;,&quot;text_direction&quot;:&quot;horizontal&quot;,&quot;support_big_font&quot;:false,&quot;picture_toward&quot;:0,&quot;picture_dockside&quot;:[],&quot;fill_id&quot;:&quot;58fdd5b278f847dca44ca3ccf049151d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58fdd5b278f847dca44ca3ccf049151d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58fdd5b278f847dca44ca3ccf049151d&quot;,&quot;fill_align&quot;:&quot;cm&quot;,&quot;chip_types&quot;:[&quot;diagram&quot;]}]]"/>
  <p:tag name="KSO_WM_CHIP_DECFILLPROP" val="[]"/>
  <p:tag name="KSO_WM_SPECIAL_SOURCE" val="bdnull"/>
  <p:tag name="KSO_WM_CHIP_GROUPID" val="619317cf18adb49c6c1f3d7c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3117259a35593066d07b78e"/>
  <p:tag name="KSO_WM_TEMPLATE_ASSEMBLE_GROUPID" val="62fdb144295c1bf6da972e48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26774"/>
  <p:tag name="KSO_WM_SPECIAL_SOURCE" val="bdnull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da7055821d5b4d57919dbf38a5f01c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c9d1a817a54dbbb65b084ccaf98080"/>
  <p:tag name="KSO_WM_UNIT_FILL_FORE_SCHEMECOLOR_INDEX_BRIGHTNESS" val="0"/>
  <p:tag name="KSO_WM_UNIT_FILL_FORE_SCHEMECOLOR_INDEX" val="14"/>
  <p:tag name="KSO_WM_UNIT_FILL_TYPE" val="1"/>
</p:tagLst>
</file>

<file path=ppt/tags/tag25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59ca848181ff413fa47e72f7bebd227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f08e82e7235401bb1d2db502a6eb5ee"/>
</p:tagLst>
</file>

<file path=ppt/tags/tag26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69f0b0b014434382a7061d6fbf50cc9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84d613ae1a04e14a0174cc8286c22d3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17*i*1"/>
  <p:tag name="KSO_WM_BEAUTIFY_FLAG" val="#wm#"/>
  <p:tag name="KSO_WM_TAG_VERSION" val="1.0"/>
  <p:tag name="KSO_WM_CHIP_GROUPID" val="62fdb144295c1bf6da972e48"/>
  <p:tag name="KSO_WM_CHIP_XID" val="62fdb17b295c1bf6da973129"/>
  <p:tag name="KSO_WM_UNIT_DEC_AREA_ID" val="4e97b12f73bd42eea9b776f1c3bb7251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7f0f3a22a0c48f583e5091abf203b1e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da7055821d5b4d57919dbf38a5f01c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c9d1a817a54dbbb65b084ccaf98080"/>
  <p:tag name="KSO_WM_UNIT_FILL_FORE_SCHEMECOLOR_INDEX_BRIGHTNESS" val="0"/>
  <p:tag name="KSO_WM_UNIT_FILL_FORE_SCHEMECOLOR_INDEX" val="14"/>
  <p:tag name="KSO_WM_UNIT_FILL_TYPE" val="1"/>
</p:tagLst>
</file>

<file path=ppt/tags/tag34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59ca848181ff413fa47e72f7bebd227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f08e82e7235401bb1d2db502a6eb5ee"/>
</p:tagLst>
</file>

<file path=ppt/tags/tag35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69f0b0b014434382a7061d6fbf50cc9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84d613ae1a04e14a0174cc8286c22d3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SUBTYPE" val="u"/>
  <p:tag name="KSO_WM_TEMPLATE_CATEGORY" val="chip"/>
  <p:tag name="KSO_WM_TEMPLATE_INDEX" val="20226774"/>
  <p:tag name="KSO_WM_UNIT_TYPE" val="i"/>
  <p:tag name="KSO_WM_UNIT_INDEX" val="1"/>
  <p:tag name="KSO_WM_UNIT_ID" val="chip20226774_15*i*1"/>
  <p:tag name="KSO_WM_BEAUTIFY_FLAG" val="#wm#"/>
  <p:tag name="KSO_WM_TAG_VERSION" val="1.0"/>
  <p:tag name="KSO_WM_CHIP_GROUPID" val="62fdb144295c1bf6da972e48"/>
  <p:tag name="KSO_WM_CHIP_XID" val="62fdb17b295c1bf6da97312a"/>
  <p:tag name="KSO_WM_UNIT_DEC_AREA_ID" val="ec19fb060607480e93ea4a7c557e96f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8abb77f87fa43a0b31fcca835c020d0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10*i*1"/>
  <p:tag name="KSO_WM_BEAUTIFY_FLAG" val="#wm#"/>
  <p:tag name="KSO_WM_TAG_VERSION" val="1.0"/>
  <p:tag name="KSO_WM_CHIP_GROUPID" val="62fdb144295c1bf6da972e48"/>
  <p:tag name="KSO_WM_CHIP_XID" val="62fdb17b295c1bf6da97311d"/>
  <p:tag name="KSO_WM_UNIT_DEC_AREA_ID" val="596846aa16b446e3a9602fd5b437467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502d272a334430919ab5f6e063803a"/>
  <p:tag name="KSO_WM_UNIT_FILL_FORE_SCHEMECOLOR_INDEX_BRIGHTNESS" val="0"/>
  <p:tag name="KSO_WM_UNIT_FILL_FORE_SCHEMECOLOR_INDEX" val="14"/>
  <p:tag name="KSO_WM_UNIT_FILL_TYPE" val="1"/>
</p:tagLst>
</file>

<file path=ppt/tags/tag45.xml><?xml version="1.0" encoding="utf-8"?>
<p:tagLst xmlns:p="http://schemas.openxmlformats.org/presentationml/2006/main">
  <p:tag name="KSO_WM_UNIT_SUBTYPE" val="u"/>
  <p:tag name="KSO_WM_TEMPLATE_CATEGORY" val="chip"/>
  <p:tag name="KSO_WM_TEMPLATE_INDEX" val="20226774"/>
  <p:tag name="KSO_WM_UNIT_TYPE" val="i"/>
  <p:tag name="KSO_WM_UNIT_INDEX" val="1"/>
  <p:tag name="KSO_WM_UNIT_ID" val="chip20226774_11*i*1"/>
  <p:tag name="KSO_WM_BEAUTIFY_FLAG" val="#wm#"/>
  <p:tag name="KSO_WM_TAG_VERSION" val="1.0"/>
  <p:tag name="KSO_WM_CHIP_GROUPID" val="62fdb144295c1bf6da972e48"/>
  <p:tag name="KSO_WM_CHIP_XID" val="62fdb17b295c1bf6da97311b"/>
  <p:tag name="KSO_WM_UNIT_DEC_AREA_ID" val="b626665d44ac4922a8104656fc80ae88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30fa92235e46daba872abde7ab28d0"/>
</p:tagLst>
</file>

<file path=ppt/tags/tag46.xml><?xml version="1.0" encoding="utf-8"?>
<p:tagLst xmlns:p="http://schemas.openxmlformats.org/presentationml/2006/main">
  <p:tag name="KSO_WM_UNIT_SUBTYPE" val="u"/>
  <p:tag name="KSO_WM_TEMPLATE_CATEGORY" val="chip"/>
  <p:tag name="KSO_WM_TEMPLATE_INDEX" val="20226774"/>
  <p:tag name="KSO_WM_UNIT_TYPE" val="i"/>
  <p:tag name="KSO_WM_UNIT_INDEX" val="1"/>
  <p:tag name="KSO_WM_UNIT_ID" val="chip20226774_12*i*1"/>
  <p:tag name="KSO_WM_BEAUTIFY_FLAG" val="#wm#"/>
  <p:tag name="KSO_WM_TAG_VERSION" val="1.0"/>
  <p:tag name="KSO_WM_CHIP_GROUPID" val="62fdb144295c1bf6da972e48"/>
  <p:tag name="KSO_WM_CHIP_XID" val="62fdb17b295c1bf6da97311c"/>
  <p:tag name="KSO_WM_UNIT_DEC_AREA_ID" val="844b1f06d23a459981f31f54c79c623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128c37b9d3f41d1b0174ef0d02a5953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da7055821d5b4d57919dbf38a5f01c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c9d1a817a54dbbb65b084ccaf98080"/>
  <p:tag name="KSO_WM_UNIT_FILL_FORE_SCHEMECOLOR_INDEX_BRIGHTNESS" val="0"/>
  <p:tag name="KSO_WM_UNIT_FILL_FORE_SCHEMECOLOR_INDEX" val="14"/>
  <p:tag name="KSO_WM_UNIT_FILL_TYPE" val="1"/>
</p:tagLst>
</file>

<file path=ppt/tags/tag55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59ca848181ff413fa47e72f7bebd227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f08e82e7235401bb1d2db502a6eb5ee"/>
</p:tagLst>
</file>

<file path=ppt/tags/tag56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69f0b0b014434382a7061d6fbf50cc9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84d613ae1a04e14a0174cc8286c22d3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da7055821d5b4d57919dbf38a5f01c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c9d1a817a54dbbb65b084ccaf98080"/>
  <p:tag name="KSO_WM_UNIT_FILL_FORE_SCHEMECOLOR_INDEX_BRIGHTNESS" val="0"/>
  <p:tag name="KSO_WM_UNIT_FILL_FORE_SCHEMECOLOR_INDEX" val="14"/>
  <p:tag name="KSO_WM_UNIT_FILL_TYPE" val="1"/>
</p:tagLst>
</file>

<file path=ppt/tags/tag64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59ca848181ff413fa47e72f7bebd227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f08e82e7235401bb1d2db502a6eb5ee"/>
</p:tagLst>
</file>

<file path=ppt/tags/tag65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69f0b0b014434382a7061d6fbf50cc9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84d613ae1a04e14a0174cc8286c22d3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da7055821d5b4d57919dbf38a5f01c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c9d1a817a54dbbb65b084ccaf98080"/>
  <p:tag name="KSO_WM_UNIT_FILL_FORE_SCHEMECOLOR_INDEX_BRIGHTNESS" val="0"/>
  <p:tag name="KSO_WM_UNIT_FILL_FORE_SCHEMECOLOR_INDEX" val="14"/>
  <p:tag name="KSO_WM_UNIT_FILL_TYPE" val="1"/>
</p:tagLst>
</file>

<file path=ppt/tags/tag72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59ca848181ff413fa47e72f7bebd227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f08e82e7235401bb1d2db502a6eb5ee"/>
</p:tagLst>
</file>

<file path=ppt/tags/tag73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69f0b0b014434382a7061d6fbf50cc9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84d613ae1a04e14a0174cc8286c22d3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19*i*1"/>
  <p:tag name="KSO_WM_BEAUTIFY_FLAG" val="#wm#"/>
  <p:tag name="KSO_WM_TAG_VERSION" val="1.0"/>
  <p:tag name="KSO_WM_CHIP_GROUPID" val="62fdb144295c1bf6da972e48"/>
  <p:tag name="KSO_WM_CHIP_XID" val="62fdb17b295c1bf6da973121"/>
  <p:tag name="KSO_WM_UNIT_DEC_AREA_ID" val="caac05519bd844b7ab285c44cdc2c5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a0c0d15a76a43ce9376deaa270b5108"/>
  <p:tag name="KSO_WM_UNIT_FILL_FORE_SCHEMECOLOR_INDEX_BRIGHTNESS" val="0"/>
  <p:tag name="KSO_WM_UNIT_FILL_FORE_SCHEMECOLOR_INDEX" val="14"/>
  <p:tag name="KSO_WM_UNIT_FILL_TYPE" val="1"/>
</p:tagLst>
</file>

<file path=ppt/tags/tag79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21*i*1"/>
  <p:tag name="KSO_WM_BEAUTIFY_FLAG" val="#wm#"/>
  <p:tag name="KSO_WM_TAG_VERSION" val="1.0"/>
  <p:tag name="KSO_WM_CHIP_GROUPID" val="62fdb144295c1bf6da972e48"/>
  <p:tag name="KSO_WM_CHIP_XID" val="62fdb17b295c1bf6da97311e"/>
  <p:tag name="KSO_WM_UNIT_DEC_AREA_ID" val="07747e0437d04d32975b189d8876766a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399d6dce6f1482bbfacf0d58a614795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简约风教育教学通用性教案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774_1*a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UNIT_DEFAULT_FONT" val="60;66;2"/>
  <p:tag name="KSO_WM_UNIT_BLOCK" val="0"/>
  <p:tag name="KSO_WM_UNIT_DEC_AREA_ID" val="de4e88a9b32d40fdb0da99ba5a4354fa"/>
  <p:tag name="KSO_WM_CHIP_GROUPID" val="619ddf4a56c5b5f57912a631"/>
  <p:tag name="KSO_WM_CHIP_XID" val="619ddf4a56c5b5f57912a62e"/>
  <p:tag name="KSO_WM_CHIP_FILLAREA_FILL_RULE" val="{&quot;fill_align&quot;:&quot;lm&quot;,&quot;fill_mode&quot;:&quot;adaptive&quot;,&quot;sacle_strategy&quot;:&quot;smart&quot;}"/>
  <p:tag name="KSO_WM_ASSEMBLE_CHIP_INDEX" val="97720f51d14a4b629600356aaab789cd"/>
  <p:tag name="KSO_WM_UNIT_TEXT_FILL_FORE_SCHEMECOLOR_INDEX_BRIGHTNESS" val="0.15"/>
  <p:tag name="KSO_WM_UNIT_TEXT_FILL_FORE_SCHEMECOLOR_INDEX" val="13"/>
  <p:tag name="KSO_WM_UNIT_TEXT_FILL_TYPE" val="1"/>
  <p:tag name="KSO_WM_TEMPLATE_ASSEMBLE_XID" val="63117258a35593066d07b6b6"/>
  <p:tag name="KSO_WM_TEMPLATE_ASSEMBLE_GROUPID" val="62fdb144295c1bf6da972e48"/>
</p:tagLst>
</file>

<file path=ppt/tags/tag80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22*i*1"/>
  <p:tag name="KSO_WM_BEAUTIFY_FLAG" val="#wm#"/>
  <p:tag name="KSO_WM_TAG_VERSION" val="1.0"/>
  <p:tag name="KSO_WM_CHIP_GROUPID" val="62fdb144295c1bf6da972e48"/>
  <p:tag name="KSO_WM_CHIP_XID" val="62fdb17b295c1bf6da97311f"/>
  <p:tag name="KSO_WM_UNIT_DEC_AREA_ID" val="8a5fbf43c86745b49fcb4a7b1224795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3f80f74b10b4b4e984e378afa7bacf9"/>
</p:tagLst>
</file>

<file path=ppt/tags/tag81.xml><?xml version="1.0" encoding="utf-8"?>
<p:tagLst xmlns:p="http://schemas.openxmlformats.org/presentationml/2006/main">
  <p:tag name="KSO_WM_UNIT_SUBTYPE" val="u"/>
  <p:tag name="KSO_WM_TEMPLATE_CATEGORY" val="chip"/>
  <p:tag name="KSO_WM_TEMPLATE_INDEX" val="20226774"/>
  <p:tag name="KSO_WM_UNIT_TYPE" val="i"/>
  <p:tag name="KSO_WM_UNIT_INDEX" val="1"/>
  <p:tag name="KSO_WM_UNIT_ID" val="chip20226774_20*i*1"/>
  <p:tag name="KSO_WM_BEAUTIFY_FLAG" val="#wm#"/>
  <p:tag name="KSO_WM_TAG_VERSION" val="1.0"/>
  <p:tag name="KSO_WM_CHIP_GROUPID" val="62fdb144295c1bf6da972e48"/>
  <p:tag name="KSO_WM_CHIP_XID" val="62fdb17b295c1bf6da973120"/>
  <p:tag name="KSO_WM_UNIT_DEC_AREA_ID" val="6ad81e02aaab49b38f081cab7f4cf02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37c23911d8e494a91618bba836dc9db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DEFAULT_FONT" val="54;60;2"/>
  <p:tag name="KSO_WM_UNIT_BLOCK" val="0"/>
  <p:tag name="KSO_WM_UNIT_DEC_AREA_ID" val="2fd5f84da3c94599970df62e4c70bc07"/>
  <p:tag name="KSO_WM_UNIT_ISCONTENTSTITLE" val="0"/>
  <p:tag name="KSO_WM_UNIT_ISNUMDGMTITLE" val="0"/>
  <p:tag name="KSO_WM_UNIT_PRESET_TEXT" val="感谢各位的观看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774_1*a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1d4e2d03c6834dddbfa253499651fb67"/>
  <p:tag name="KSO_WM_UNIT_TEXT_FILL_FORE_SCHEMECOLOR_INDEX_BRIGHTNESS" val="0.15"/>
  <p:tag name="KSO_WM_UNIT_TEXT_FILL_FORE_SCHEMECOLOR_INDEX" val="13"/>
  <p:tag name="KSO_WM_UNIT_TEXT_FILL_TYPE" val="1"/>
  <p:tag name="KSO_WM_TEMPLATE_ASSEMBLE_XID" val="63117258a35593066d07b68b"/>
  <p:tag name="KSO_WM_TEMPLATE_ASSEMBLE_GROUPID" val="62fdb144295c1bf6da972e48"/>
</p:tagLst>
</file>

<file path=ppt/tags/tag86.xml><?xml version="1.0" encoding="utf-8"?>
<p:tagLst xmlns:p="http://schemas.openxmlformats.org/presentationml/2006/main">
  <p:tag name="KSO_WM_UNIT_DEFAULT_FONT" val="14;16;2"/>
  <p:tag name="KSO_WM_UNIT_BLOCK" val="0"/>
  <p:tag name="KSO_WM_UNIT_DEC_AREA_ID" val="383960c8fe9242de996b28a94e9d4e5c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1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6774_1*f*2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1d4e2d03c6834dddbfa253499651fb67"/>
  <p:tag name="KSO_WM_UNIT_TEXT_FILL_FORE_SCHEMECOLOR_INDEX_BRIGHTNESS" val="0.15"/>
  <p:tag name="KSO_WM_UNIT_TEXT_FILL_FORE_SCHEMECOLOR_INDEX" val="13"/>
  <p:tag name="KSO_WM_UNIT_TEXT_FILL_TYPE" val="1"/>
  <p:tag name="KSO_WM_TEMPLATE_ASSEMBLE_XID" val="63117258a35593066d07b68b"/>
  <p:tag name="KSO_WM_TEMPLATE_ASSEMBLE_GROUPID" val="62fdb144295c1bf6da972e48"/>
</p:tagLst>
</file>

<file path=ppt/tags/tag87.xml><?xml version="1.0" encoding="utf-8"?>
<p:tagLst xmlns:p="http://schemas.openxmlformats.org/presentationml/2006/main">
  <p:tag name="KSO_WM_UNIT_DEFAULT_FONT" val="40;44;2"/>
  <p:tag name="KSO_WM_UNIT_BLOCK" val="0"/>
  <p:tag name="KSO_WM_UNIT_DEC_AREA_ID" val="2ff355779b954017b5e3775f6012d036"/>
  <p:tag name="KSO_WM_UNIT_SUBTYPE" val="e"/>
  <p:tag name="KSO_WM_UNIT_PRESET_TEXT" val="20XX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774_1*f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1d4e2d03c6834dddbfa253499651fb67"/>
  <p:tag name="KSO_WM_UNIT_TEXT_FILL_FORE_SCHEMECOLOR_INDEX_BRIGHTNESS" val="0.15"/>
  <p:tag name="KSO_WM_UNIT_TEXT_FILL_FORE_SCHEMECOLOR_INDEX" val="13"/>
  <p:tag name="KSO_WM_UNIT_TEXT_FILL_TYPE" val="1"/>
  <p:tag name="KSO_WM_TEMPLATE_ASSEMBLE_XID" val="63117258a35593066d07b68b"/>
  <p:tag name="KSO_WM_TEMPLATE_ASSEMBLE_GROUPID" val="62fdb144295c1bf6da972e48"/>
</p:tagLst>
</file>

<file path=ppt/tags/tag88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da7055821d5b4d57919dbf38a5f01c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c9d1a817a54dbbb65b084ccaf98080"/>
  <p:tag name="KSO_WM_SLIDE_BACKGROUND_TYPE" val="general"/>
  <p:tag name="KSO_WM_UNIT_FILL_FORE_SCHEMECOLOR_INDEX_BRIGHTNESS" val="0"/>
  <p:tag name="KSO_WM_UNIT_FILL_FORE_SCHEMECOLOR_INDEX" val="14"/>
  <p:tag name="KSO_WM_UNIT_FILL_TYPE" val="1"/>
</p:tagLst>
</file>

<file path=ppt/tags/tag89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59ca848181ff413fa47e72f7bebd227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f08e82e7235401bb1d2db502a6eb5ee"/>
  <p:tag name="KSO_WM_SLIDE_BACKGROUND_TYPE" val="general"/>
</p:tagLst>
</file>

<file path=ppt/tags/tag9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774_1*f*1"/>
  <p:tag name="KSO_WM_TEMPLATE_CATEGORY" val="custom"/>
  <p:tag name="KSO_WM_TEMPLATE_INDEX" val="20226774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714ef4cd4feb4979be3970330f6953d1"/>
  <p:tag name="KSO_WM_CHIP_GROUPID" val="619ddf4a56c5b5f57912a631"/>
  <p:tag name="KSO_WM_CHIP_XID" val="619ddf4a56c5b5f57912a62e"/>
  <p:tag name="KSO_WM_CHIP_FILLAREA_FILL_RULE" val="{&quot;fill_align&quot;:&quot;lm&quot;,&quot;fill_mode&quot;:&quot;adaptive&quot;,&quot;sacle_strategy&quot;:&quot;smart&quot;}"/>
  <p:tag name="KSO_WM_ASSEMBLE_CHIP_INDEX" val="97720f51d14a4b629600356aaab789cd"/>
  <p:tag name="KSO_WM_UNIT_TEXT_FILL_FORE_SCHEMECOLOR_INDEX_BRIGHTNESS" val="0.15"/>
  <p:tag name="KSO_WM_UNIT_TEXT_FILL_FORE_SCHEMECOLOR_INDEX" val="13"/>
  <p:tag name="KSO_WM_UNIT_TEXT_FILL_TYPE" val="1"/>
  <p:tag name="KSO_WM_TEMPLATE_ASSEMBLE_XID" val="63117258a35593066d07b6b6"/>
  <p:tag name="KSO_WM_TEMPLATE_ASSEMBLE_GROUPID" val="62fdb144295c1bf6da972e48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69f0b0b014434382a7061d6fbf50cc9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84d613ae1a04e14a0174cc8286c22d3"/>
  <p:tag name="KSO_WM_SLIDE_BACKGROUND_TYPE" val="general"/>
</p:tagLst>
</file>

<file path=ppt/tags/tag91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SUBTYPE" val="v"/>
  <p:tag name="KSO_WM_TEMPLATE_CATEGORY" val="chip"/>
  <p:tag name="KSO_WM_TEMPLATE_INDEX" val="20226774"/>
  <p:tag name="KSO_WM_UNIT_TYPE" val="i"/>
  <p:tag name="KSO_WM_UNIT_INDEX" val="1"/>
  <p:tag name="KSO_WM_UNIT_ID" val="chip20226774_6*i*1"/>
  <p:tag name="KSO_WM_BEAUTIFY_FLAG" val="#wm#"/>
  <p:tag name="KSO_WM_TAG_VERSION" val="1.0"/>
  <p:tag name="KSO_WM_CHIP_GROUPID" val="62fdb144295c1bf6da972e48"/>
  <p:tag name="KSO_WM_CHIP_XID" val="62fdb17b295c1bf6da973127"/>
  <p:tag name="KSO_WM_UNIT_DEC_AREA_ID" val="9479737fe4924db18ad1ba985169333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1f31211c6b848eb862621882cab004a"/>
  <p:tag name="KSO_WM_SLIDE_BACKGROUND_TYPE" val="frame"/>
  <p:tag name="KSO_WM_UNIT_FILL_FORE_SCHEMECOLOR_INDEX_BRIGHTNESS" val="0"/>
  <p:tag name="KSO_WM_UNIT_FILL_FORE_SCHEMECOLOR_INDEX" val="14"/>
  <p:tag name="KSO_WM_UNIT_FILL_TYPE" val="1"/>
</p:tagLst>
</file>

<file path=ppt/tags/tag96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7*i*1"/>
  <p:tag name="KSO_WM_BEAUTIFY_FLAG" val="#wm#"/>
  <p:tag name="KSO_WM_TAG_VERSION" val="1.0"/>
  <p:tag name="KSO_WM_CHIP_GROUPID" val="62fdb144295c1bf6da972e48"/>
  <p:tag name="KSO_WM_CHIP_XID" val="62fdb17b295c1bf6da973125"/>
  <p:tag name="KSO_WM_UNIT_DEC_AREA_ID" val="1013a93045094e63a11d9794e5c03474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74c397595a4647bc7ae57df66cc598"/>
  <p:tag name="KSO_WM_SLIDE_BACKGROUND_TYPE" val="frame"/>
</p:tagLst>
</file>

<file path=ppt/tags/tag97.xml><?xml version="1.0" encoding="utf-8"?>
<p:tagLst xmlns:p="http://schemas.openxmlformats.org/presentationml/2006/main">
  <p:tag name="KSO_WM_UNIT_SUBTYPE" val="t"/>
  <p:tag name="KSO_WM_TEMPLATE_CATEGORY" val="chip"/>
  <p:tag name="KSO_WM_TEMPLATE_INDEX" val="20226774"/>
  <p:tag name="KSO_WM_UNIT_TYPE" val="i"/>
  <p:tag name="KSO_WM_UNIT_INDEX" val="1"/>
  <p:tag name="KSO_WM_UNIT_ID" val="chip20226774_8*i*1"/>
  <p:tag name="KSO_WM_BEAUTIFY_FLAG" val="#wm#"/>
  <p:tag name="KSO_WM_TAG_VERSION" val="1.0"/>
  <p:tag name="KSO_WM_CHIP_GROUPID" val="62fdb144295c1bf6da972e48"/>
  <p:tag name="KSO_WM_CHIP_XID" val="62fdb17b295c1bf6da973126"/>
  <p:tag name="KSO_WM_UNIT_DEC_AREA_ID" val="6cb8bc6a133f4df887e7cf17f05490a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de83884f90f45839971d20e7aaecad3"/>
  <p:tag name="KSO_WM_SLIDE_BACKGROUND_TYPE" val="frame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99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FBF5DA"/>
      </a:dk2>
      <a:lt2>
        <a:srgbClr val="FFFFFF"/>
      </a:lt2>
      <a:accent1>
        <a:srgbClr val="FCDD0A"/>
      </a:accent1>
      <a:accent2>
        <a:srgbClr val="FBC60A"/>
      </a:accent2>
      <a:accent3>
        <a:srgbClr val="FBAF0A"/>
      </a:accent3>
      <a:accent4>
        <a:srgbClr val="FA980B"/>
      </a:accent4>
      <a:accent5>
        <a:srgbClr val="FA810B"/>
      </a:accent5>
      <a:accent6>
        <a:srgbClr val="F96A0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1935</Words>
  <Application>WPS 演示</Application>
  <PresentationFormat>宽屏</PresentationFormat>
  <Paragraphs>253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宋体</vt:lpstr>
      <vt:lpstr>Wingdings</vt:lpstr>
      <vt:lpstr>汉仪楷体简</vt:lpstr>
      <vt:lpstr>汉仪中楷简</vt:lpstr>
      <vt:lpstr>微软雅黑</vt:lpstr>
      <vt:lpstr>汉仪旗黑</vt:lpstr>
      <vt:lpstr>汉仪中简黑简</vt:lpstr>
      <vt:lpstr>Times New Roman</vt:lpstr>
      <vt:lpstr>仿宋</vt:lpstr>
      <vt:lpstr>方正仿宋_GBK</vt:lpstr>
      <vt:lpstr>宋体</vt:lpstr>
      <vt:lpstr>Arial Unicode MS</vt:lpstr>
      <vt:lpstr>汉仪书宋二KW</vt:lpstr>
      <vt:lpstr>微软雅黑</vt:lpstr>
      <vt:lpstr>Calibri</vt:lpstr>
      <vt:lpstr>Helvetica Neue</vt:lpstr>
      <vt:lpstr>1_Office 主题​​</vt:lpstr>
      <vt:lpstr>学Odoo实现经济自由</vt:lpstr>
      <vt:lpstr>PowerPoint 演示文稿</vt:lpstr>
      <vt:lpstr>分享一个知识就是财富的故事</vt:lpstr>
      <vt:lpstr>大学生有什么资源？</vt:lpstr>
      <vt:lpstr>1、小目标：生活费自由</vt:lpstr>
      <vt:lpstr>1、小目标：生活费自由</vt:lpstr>
      <vt:lpstr>1、小目标：生活费自由</vt:lpstr>
      <vt:lpstr>PowerPoint 演示文稿</vt:lpstr>
      <vt:lpstr>2、中目标：学费自由</vt:lpstr>
      <vt:lpstr>2、中目标：学费自由</vt:lpstr>
      <vt:lpstr>2、中目标：学费自由</vt:lpstr>
      <vt:lpstr>2、中目标：学费自由</vt:lpstr>
      <vt:lpstr>2、中目标：学费自由</vt:lpstr>
      <vt:lpstr>2、中目标：学费自由</vt:lpstr>
      <vt:lpstr>2、中目标：学费自由</vt:lpstr>
      <vt:lpstr>PowerPoint 演示文稿</vt:lpstr>
      <vt:lpstr>3、大目标：财务自由</vt:lpstr>
      <vt:lpstr>3、大目标：财务自由</vt:lpstr>
      <vt:lpstr>3、大目标：财务自由</vt:lpstr>
      <vt:lpstr>3、大目标：财务自由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青岛欧度软件夏有彬</cp:lastModifiedBy>
  <cp:revision>18</cp:revision>
  <dcterms:created xsi:type="dcterms:W3CDTF">2023-07-08T02:59:45Z</dcterms:created>
  <dcterms:modified xsi:type="dcterms:W3CDTF">2023-07-08T02:59:45Z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2052-5.5.1.7991</vt:lpwstr>
  </property>
  <property fmtid="{D5CDD505-2E9C-101B-9397-08002B2CF9AE}" pid="3" name="ICV">
    <vt:lpwstr>742ABE760B5C224042909E64E02A9DA9_41</vt:lpwstr>
  </property>
</Properties>
</file>